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81DFD53-12E2-44EA-9108-84DDBB38A7ED}">
  <a:tblStyle styleId="{481DFD53-12E2-44EA-9108-84DDBB38A7E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5ffa90dc8_1_7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5ffa90dc8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5ffa90dc8_1_14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5ffa90dc8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5ffa90dc8_1_14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5ffa90dc8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5ffa90dc8_1_15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5ffa90dc8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5ffa90dc8_1_15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5ffa90dc8_1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5ffa90dc8_1_16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5ffa90dc8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5ffa90dc8_1_16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5ffa90dc8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5ffa90dc8_1_17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5ffa90dc8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5ffa90dc8_1_17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5ffa90dc8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5ffa90dc8_1_18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5ffa90dc8_1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5ffa90dc8_1_18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5ffa90dc8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5ffa90dc8_1_8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5ffa90dc8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5ffa90dc8_1_19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5ffa90dc8_1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5ffa90dc8_1_19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5ffa90dc8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5ffa90dc8_1_20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5ffa90dc8_1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5ffa90dc8_1_20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5ffa90dc8_1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5ffa90dc8_1_21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5ffa90dc8_1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5ffa90dc8_1_21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5ffa90dc8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5ffa90dc8_1_22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35ffa90dc8_1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5ffa90dc8_1_22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5ffa90dc8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5ffa90dc8_1_23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5ffa90dc8_1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5ffa90dc8_1_26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5ffa90dc8_1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5ffa90dc8_1_9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5ffa90dc8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5ffa90dc8_1_29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5ffa90dc8_1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5ffa90dc8_1_31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5ffa90dc8_1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5ffa90dc8_1_31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5ffa90dc8_1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5ffa90dc8_1_32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5ffa90dc8_1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5ffa90dc8_1_32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35ffa90dc8_1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5ffa90dc8_1_33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5ffa90dc8_1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5ffa90dc8_1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35ffa90dc8_1_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Given the very short development time for the project, we focused on taking as much hardware, software and mechanical parts off the shelf as possible for both sensor node and gateway. Our strain sensing task was simplified somewhat due to the assumption of axial strain on the struts we were monitoring. This meant only one strain input was required.</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customized equipment made for this project was: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Strain sensor PCB</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Modified enclosure to house sensor node</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Enclosure to house gateway and batteries</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Application software for sensor nodes, sink, gateway and web interfaces</a:t>
            </a:r>
            <a:endParaRPr/>
          </a:p>
          <a:p>
            <a:pPr indent="-95250" lvl="0" marL="17145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24" name="Google Shape;424;g35ffa90dc8_1_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5ffa90dc8_1_34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5ffa90dc8_1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5ffa90dc8_1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5ffa90dc8_1_3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Raspberry Pi model A</a:t>
            </a:r>
            <a:endParaRPr/>
          </a:p>
          <a:p>
            <a:pPr indent="0" lvl="1" marL="457200" marR="0" rtl="0" algn="l">
              <a:lnSpc>
                <a:spcPct val="80000"/>
              </a:lnSpc>
              <a:spcBef>
                <a:spcPts val="0"/>
              </a:spcBef>
              <a:spcAft>
                <a:spcPts val="0"/>
              </a:spcAft>
              <a:buNone/>
            </a:pPr>
            <a:r>
              <a:rPr b="0" i="0" lang="en-GB" sz="1200" u="none" cap="none" strike="noStrike">
                <a:solidFill>
                  <a:schemeClr val="dk1"/>
                </a:solidFill>
                <a:latin typeface="Calibri"/>
                <a:ea typeface="Calibri"/>
                <a:cs typeface="Calibri"/>
                <a:sym typeface="Calibri"/>
              </a:rPr>
              <a:t>TelosB node</a:t>
            </a:r>
            <a:endParaRPr/>
          </a:p>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Wifi for on-site access</a:t>
            </a:r>
            <a:endParaRPr/>
          </a:p>
          <a:p>
            <a:pPr indent="0" lvl="1" marL="457200" marR="0" rtl="0" algn="l">
              <a:lnSpc>
                <a:spcPct val="80000"/>
              </a:lnSpc>
              <a:spcBef>
                <a:spcPts val="0"/>
              </a:spcBef>
              <a:spcAft>
                <a:spcPts val="0"/>
              </a:spcAft>
              <a:buNone/>
            </a:pPr>
            <a:r>
              <a:rPr b="0" i="0" lang="en-GB" sz="1200" u="none" cap="none" strike="noStrike">
                <a:solidFill>
                  <a:schemeClr val="dk1"/>
                </a:solidFill>
                <a:latin typeface="Calibri"/>
                <a:ea typeface="Calibri"/>
                <a:cs typeface="Calibri"/>
                <a:sym typeface="Calibri"/>
              </a:rPr>
              <a:t>Used during installation</a:t>
            </a:r>
            <a:endParaRPr/>
          </a:p>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3G for remote Tx</a:t>
            </a:r>
            <a:endParaRPr b="1" i="0" sz="1200" u="none" cap="none" strike="noStrike">
              <a:solidFill>
                <a:schemeClr val="dk1"/>
              </a:solidFill>
              <a:latin typeface="Calibri"/>
              <a:ea typeface="Calibri"/>
              <a:cs typeface="Calibri"/>
              <a:sym typeface="Calibri"/>
            </a:endParaRPr>
          </a:p>
          <a:p>
            <a:pPr indent="0" lvl="1" marL="457200" marR="0" rtl="0" algn="l">
              <a:lnSpc>
                <a:spcPct val="80000"/>
              </a:lnSpc>
              <a:spcBef>
                <a:spcPts val="0"/>
              </a:spcBef>
              <a:spcAft>
                <a:spcPts val="0"/>
              </a:spcAft>
              <a:buNone/>
            </a:pPr>
            <a:r>
              <a:rPr b="0" i="0" lang="en-GB" sz="1200" u="none" cap="none" strike="noStrike">
                <a:solidFill>
                  <a:schemeClr val="dk1"/>
                </a:solidFill>
                <a:latin typeface="Calibri"/>
                <a:ea typeface="Calibri"/>
                <a:cs typeface="Calibri"/>
                <a:sym typeface="Calibri"/>
              </a:rPr>
              <a:t>Hourly updates of measurements</a:t>
            </a:r>
            <a:endParaRPr/>
          </a:p>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Local storage</a:t>
            </a:r>
            <a:endParaRPr/>
          </a:p>
          <a:p>
            <a:pPr indent="0" lvl="1" marL="457200" marR="0" rtl="0" algn="l">
              <a:lnSpc>
                <a:spcPct val="80000"/>
              </a:lnSpc>
              <a:spcBef>
                <a:spcPts val="0"/>
              </a:spcBef>
              <a:spcAft>
                <a:spcPts val="0"/>
              </a:spcAft>
              <a:buNone/>
            </a:pPr>
            <a:r>
              <a:rPr b="0" i="0" lang="en-GB" sz="1200" u="none" cap="none" strike="noStrike">
                <a:solidFill>
                  <a:schemeClr val="dk1"/>
                </a:solidFill>
                <a:latin typeface="Calibri"/>
                <a:ea typeface="Calibri"/>
                <a:cs typeface="Calibri"/>
                <a:sym typeface="Calibri"/>
              </a:rPr>
              <a:t>32GB SD card</a:t>
            </a:r>
            <a:endParaRPr/>
          </a:p>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Estimated lifetime 34d</a:t>
            </a:r>
            <a:endParaRPr/>
          </a:p>
          <a:p>
            <a:pPr indent="0" lvl="1" marL="457200" marR="0" rtl="0" algn="l">
              <a:lnSpc>
                <a:spcPct val="80000"/>
              </a:lnSpc>
              <a:spcBef>
                <a:spcPts val="0"/>
              </a:spcBef>
              <a:spcAft>
                <a:spcPts val="0"/>
              </a:spcAft>
              <a:buNone/>
            </a:pPr>
            <a:r>
              <a:rPr b="0" i="0" lang="en-GB" sz="1200" u="none" cap="none" strike="noStrike">
                <a:solidFill>
                  <a:schemeClr val="dk1"/>
                </a:solidFill>
                <a:latin typeface="Calibri"/>
                <a:ea typeface="Calibri"/>
                <a:cs typeface="Calibri"/>
                <a:sym typeface="Calibri"/>
              </a:rPr>
              <a:t>100Ah battery</a:t>
            </a:r>
            <a:endParaRPr/>
          </a:p>
        </p:txBody>
      </p:sp>
      <p:sp>
        <p:nvSpPr>
          <p:cNvPr id="438" name="Google Shape;438;g35ffa90dc8_1_3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35ffa90dc8_1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35ffa90dc8_1_3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5" name="Google Shape;445;g35ffa90dc8_1_3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5ffa90dc8_1_9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5ffa90dc8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5ffa90dc8_1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5ffa90dc8_1_3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4" name="Google Shape;454;g35ffa90dc8_1_3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5ffa90dc8_1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5ffa90dc8_1_3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2" name="Google Shape;462;g35ffa90dc8_1_3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5ffa90dc8_1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35ffa90dc8_1_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1" name="Google Shape;471;g35ffa90dc8_1_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5ffa90dc8_1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5ffa90dc8_1_3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9" name="Google Shape;479;g35ffa90dc8_1_3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5ffa90dc8_1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5ffa90dc8_1_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8" name="Google Shape;488;g35ffa90dc8_1_3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35ffa90dc8_1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35ffa90dc8_1_4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6" name="Google Shape;496;g35ffa90dc8_1_4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5ffa90dc8_1_40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5ffa90dc8_1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35ffa90dc8_1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35ffa90dc8_1_4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Key charactristics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Costs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0" name="Google Shape;510;g35ffa90dc8_1_4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5ffa90dc8_1_42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35ffa90dc8_1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5ffa90dc8_1_42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5ffa90dc8_1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5ffa90dc8_1_11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5ffa90dc8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5ffa90dc8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35ffa90dc8_1_4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0" i="0" lang="en-GB" sz="1110" u="none" cap="none" strike="noStrike">
                <a:solidFill>
                  <a:schemeClr val="dk1"/>
                </a:solidFill>
                <a:latin typeface="Calibri"/>
                <a:ea typeface="Calibri"/>
                <a:cs typeface="Calibri"/>
                <a:sym typeface="Calibri"/>
              </a:rPr>
              <a:t>Temporary Earth Restraining Structures are used during excavations, and their designs are based on model analyses carried out before the excavation. In our case, the excavations pertain to MRT/underground tube stations.</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110" u="none" cap="none" strike="noStrike">
                <a:solidFill>
                  <a:schemeClr val="dk1"/>
                </a:solidFill>
                <a:latin typeface="Calibri"/>
                <a:ea typeface="Calibri"/>
                <a:cs typeface="Calibri"/>
                <a:sym typeface="Calibri"/>
              </a:rPr>
              <a:t>The performance of the TERS is monitored throughout construction with field measurements (strain, load, pore pressure, wall deflection).</a:t>
            </a:r>
            <a:endParaRPr/>
          </a:p>
          <a:p>
            <a:pPr indent="0" lvl="0" marL="0" marR="0" rtl="0" algn="l">
              <a:lnSpc>
                <a:spcPct val="80000"/>
              </a:lnSpc>
              <a:spcBef>
                <a:spcPts val="0"/>
              </a:spcBef>
              <a:spcAft>
                <a:spcPts val="0"/>
              </a:spcAft>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110" u="none" cap="none" strike="noStrike">
                <a:solidFill>
                  <a:schemeClr val="dk1"/>
                </a:solidFill>
                <a:latin typeface="Calibri"/>
                <a:ea typeface="Calibri"/>
                <a:cs typeface="Calibri"/>
                <a:sym typeface="Calibri"/>
              </a:rPr>
              <a:t>The measurements are used for two purposes:</a:t>
            </a:r>
            <a:endParaRPr/>
          </a:p>
          <a:p>
            <a:pPr indent="0" lvl="0" marL="0" marR="0" rtl="0" algn="l">
              <a:lnSpc>
                <a:spcPct val="80000"/>
              </a:lnSpc>
              <a:spcBef>
                <a:spcPts val="0"/>
              </a:spcBef>
              <a:spcAft>
                <a:spcPts val="0"/>
              </a:spcAft>
              <a:buNone/>
            </a:pPr>
            <a:r>
              <a:t/>
            </a:r>
            <a:endParaRPr b="0" i="0" sz="1110" u="none" cap="none" strike="noStrike">
              <a:solidFill>
                <a:schemeClr val="dk1"/>
              </a:solidFill>
              <a:latin typeface="Calibri"/>
              <a:ea typeface="Calibri"/>
              <a:cs typeface="Calibri"/>
              <a:sym typeface="Calibri"/>
            </a:endParaRPr>
          </a:p>
          <a:p>
            <a:pPr indent="-228600" lvl="0" marL="228600" marR="0" rtl="0" algn="l">
              <a:lnSpc>
                <a:spcPct val="80000"/>
              </a:lnSpc>
              <a:spcBef>
                <a:spcPts val="0"/>
              </a:spcBef>
              <a:spcAft>
                <a:spcPts val="0"/>
              </a:spcAft>
              <a:buClr>
                <a:schemeClr val="dk1"/>
              </a:buClr>
              <a:buSzPts val="1110"/>
              <a:buFont typeface="Calibri"/>
              <a:buAutoNum type="arabicPeriod"/>
            </a:pPr>
            <a:r>
              <a:rPr b="0" i="0" lang="en-GB" sz="1110" u="none" cap="none" strike="noStrike">
                <a:solidFill>
                  <a:schemeClr val="dk1"/>
                </a:solidFill>
                <a:latin typeface="Calibri"/>
                <a:ea typeface="Calibri"/>
                <a:cs typeface="Calibri"/>
                <a:sym typeface="Calibri"/>
              </a:rPr>
              <a:t>To compare against the expected values given by the model</a:t>
            </a:r>
            <a:endParaRPr/>
          </a:p>
          <a:p>
            <a:pPr indent="-228600" lvl="0" marL="228600" marR="0" rtl="0" algn="l">
              <a:lnSpc>
                <a:spcPct val="80000"/>
              </a:lnSpc>
              <a:spcBef>
                <a:spcPts val="0"/>
              </a:spcBef>
              <a:spcAft>
                <a:spcPts val="0"/>
              </a:spcAft>
              <a:buClr>
                <a:schemeClr val="dk1"/>
              </a:buClr>
              <a:buSzPts val="1110"/>
              <a:buFont typeface="Calibri"/>
              <a:buAutoNum type="arabicPeriod"/>
            </a:pPr>
            <a:r>
              <a:rPr b="0" i="0" lang="en-GB" sz="1110" u="none" cap="none" strike="noStrike">
                <a:solidFill>
                  <a:schemeClr val="dk1"/>
                </a:solidFill>
                <a:latin typeface="Calibri"/>
                <a:ea typeface="Calibri"/>
                <a:cs typeface="Calibri"/>
                <a:sym typeface="Calibri"/>
              </a:rPr>
              <a:t>To determine if certain parameters have gone beyond design spec (for example, wall deflection), in a traffic-light scenario</a:t>
            </a:r>
            <a:endParaRPr/>
          </a:p>
          <a:p>
            <a:pPr indent="-158115" lvl="0" marL="22860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rPr b="0" i="0" lang="en-GB" sz="1110" u="none" cap="none" strike="noStrike">
                <a:solidFill>
                  <a:schemeClr val="dk1"/>
                </a:solidFill>
                <a:latin typeface="Calibri"/>
                <a:ea typeface="Calibri"/>
                <a:cs typeface="Calibri"/>
                <a:sym typeface="Calibri"/>
              </a:rPr>
              <a:t>Measurements are expensive to take and not always automated. This means that while safety can be ensured, the overall costs of construction keep increasing.</a:t>
            </a:r>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rPr b="0" i="0" lang="en-GB" sz="1110" u="none" cap="none" strike="noStrike">
                <a:solidFill>
                  <a:schemeClr val="dk1"/>
                </a:solidFill>
                <a:latin typeface="Calibri"/>
                <a:ea typeface="Calibri"/>
                <a:cs typeface="Calibri"/>
                <a:sym typeface="Calibri"/>
              </a:rPr>
              <a:t>In addition, it is not general practice to incorporate field measurements into models during construction. However, if this could be enabled, knowledge about the network could be improved, which could in turn reduce risk and overall costs in the future.</a:t>
            </a:r>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rPr b="0" i="0" lang="en-GB" sz="1110" u="none" cap="none" strike="noStrike">
                <a:solidFill>
                  <a:schemeClr val="dk1"/>
                </a:solidFill>
                <a:latin typeface="Calibri"/>
                <a:ea typeface="Calibri"/>
                <a:cs typeface="Calibri"/>
                <a:sym typeface="Calibri"/>
              </a:rPr>
              <a:t>This project aims to address these problems.</a:t>
            </a:r>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rPr b="0" i="0" lang="en-GB" sz="1110" u="none" cap="none" strike="noStrike">
                <a:solidFill>
                  <a:schemeClr val="dk1"/>
                </a:solidFill>
                <a:latin typeface="Calibri"/>
                <a:ea typeface="Calibri"/>
                <a:cs typeface="Calibri"/>
                <a:sym typeface="Calibri"/>
              </a:rPr>
              <a:t>One goal of this project is to apply wireless sensing capabilities to TERS monitoring, to enable cheap measurements to be taken at a high density, ideally for the same cost or less than is currently needed for monitoring.</a:t>
            </a:r>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110"/>
              <a:buFont typeface="Calibri"/>
              <a:buNone/>
            </a:pPr>
            <a:r>
              <a:t/>
            </a:r>
            <a:endParaRPr b="0" i="0" sz="1110" u="none" cap="none" strike="noStrike">
              <a:solidFill>
                <a:schemeClr val="dk1"/>
              </a:solidFill>
              <a:latin typeface="Calibri"/>
              <a:ea typeface="Calibri"/>
              <a:cs typeface="Calibri"/>
              <a:sym typeface="Calibri"/>
            </a:endParaRPr>
          </a:p>
        </p:txBody>
      </p:sp>
      <p:sp>
        <p:nvSpPr>
          <p:cNvPr id="532" name="Google Shape;532;g35ffa90dc8_1_4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5ffa90dc8_1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35ffa90dc8_1_4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In applying wireless sensing to TERS monitoring, we want to increase the density of measurements, and with this increased density of measurements also increase the value of these measurements to the overall construction (i.e. enabling data to feed into real time models, not just inform static alarm thresholds)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cheapest measurement that can be made of the TERS is strain, used as a proxy for load on the structure. So we are aiming to create a WSN to be deployed directly on the support struts to take strain data.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This network will act as a proof-of-concept for the project, enabling measurements that could be fed into a real-time model, as well as being a tool to collect a high resolution archive of strain data throughout a construction project.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Achieving a feasible prototype requires valid measurements, reliable wireless communication as well as packaging for protection against the weather.</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Analysis of the archive of data that is created through this pilot will give insight into the feasibility of moving toward intelligent WSNs for TERS monitoring, where network lifetime can be extended, for example.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1" name="Google Shape;541;g35ffa90dc8_1_4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35ffa90dc8_1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35ffa90dc8_1_4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prototype network has several goals: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Calibri"/>
              <a:buAutoNum type="arabicPeriod"/>
            </a:pPr>
            <a:r>
              <a:rPr b="0" i="0" lang="en-GB" sz="1200" u="none" cap="none" strike="noStrike">
                <a:solidFill>
                  <a:schemeClr val="dk1"/>
                </a:solidFill>
                <a:latin typeface="Calibri"/>
                <a:ea typeface="Calibri"/>
                <a:cs typeface="Calibri"/>
                <a:sym typeface="Calibri"/>
              </a:rPr>
              <a:t>Strain measurements to be made on-strut</a:t>
            </a:r>
            <a:endParaRPr/>
          </a:p>
          <a:p>
            <a:pPr indent="-228600" lvl="0" marL="228600" marR="0" rtl="0" algn="l">
              <a:spcBef>
                <a:spcPts val="0"/>
              </a:spcBef>
              <a:spcAft>
                <a:spcPts val="0"/>
              </a:spcAft>
              <a:buClr>
                <a:schemeClr val="dk1"/>
              </a:buClr>
              <a:buSzPts val="1200"/>
              <a:buFont typeface="Calibri"/>
              <a:buAutoNum type="arabicPeriod"/>
            </a:pPr>
            <a:r>
              <a:rPr b="0" i="0" lang="en-GB" sz="1200" u="none" cap="none" strike="noStrike">
                <a:solidFill>
                  <a:schemeClr val="dk1"/>
                </a:solidFill>
                <a:latin typeface="Calibri"/>
                <a:ea typeface="Calibri"/>
                <a:cs typeface="Calibri"/>
                <a:sym typeface="Calibri"/>
              </a:rPr>
              <a:t>Data to be transmitted over wireless at 15 min intervals, to target a 1 year lifetime (or the length of the construction)</a:t>
            </a:r>
            <a:endParaRPr/>
          </a:p>
          <a:p>
            <a:pPr indent="-228600" lvl="0" marL="228600" marR="0" rtl="0" algn="l">
              <a:spcBef>
                <a:spcPts val="0"/>
              </a:spcBef>
              <a:spcAft>
                <a:spcPts val="0"/>
              </a:spcAft>
              <a:buClr>
                <a:schemeClr val="dk1"/>
              </a:buClr>
              <a:buSzPts val="1200"/>
              <a:buFont typeface="Calibri"/>
              <a:buAutoNum type="arabicPeriod"/>
            </a:pPr>
            <a:r>
              <a:rPr b="0" i="0" lang="en-GB" sz="1200" u="none" cap="none" strike="noStrike">
                <a:solidFill>
                  <a:schemeClr val="dk1"/>
                </a:solidFill>
                <a:latin typeface="Calibri"/>
                <a:ea typeface="Calibri"/>
                <a:cs typeface="Calibri"/>
                <a:sym typeface="Calibri"/>
              </a:rPr>
              <a:t>The data be able to integrate into a TERS model</a:t>
            </a:r>
            <a:endParaRPr/>
          </a:p>
          <a:p>
            <a:pPr indent="-152400" lvl="0" marL="2286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GB" sz="1200" u="none" cap="none" strike="noStrike">
                <a:solidFill>
                  <a:schemeClr val="dk1"/>
                </a:solidFill>
                <a:latin typeface="Calibri"/>
                <a:ea typeface="Calibri"/>
                <a:cs typeface="Calibri"/>
                <a:sym typeface="Calibri"/>
              </a:rPr>
              <a:t>The diagram shows the basic network architecture, where data flows from the network to a sink, where it is transmitted to a remote server via 3g and subsequently made available to suitable applications (such as a graphical user interface, or a model)</a:t>
            </a:r>
            <a:endParaRPr b="0" i="0" sz="1200" u="none" cap="none" strike="noStrike">
              <a:solidFill>
                <a:schemeClr val="dk1"/>
              </a:solidFill>
              <a:latin typeface="Calibri"/>
              <a:ea typeface="Calibri"/>
              <a:cs typeface="Calibri"/>
              <a:sym typeface="Calibri"/>
            </a:endParaRPr>
          </a:p>
        </p:txBody>
      </p:sp>
      <p:sp>
        <p:nvSpPr>
          <p:cNvPr id="551" name="Google Shape;551;g35ffa90dc8_1_4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5ffa90dc8_1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35ffa90dc8_1_4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We chose the Zolertia Z1 as our sensor node development platform. It is backwards compatible with the ubiquitous Telos platform, but includes larger amounts of program memory, and better access to hardware pins to interface our strain sensor board with. The platform is a combination of the MSP430 microcontroller and a 2.4GHz CC2420 802.15.4 radio, and supports an external antenna.</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Z1 supports both popular WSN operating systems, TinyOS and Contiki, out of the box.</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Our custom PCB was developed to support a single wheatstone bridge in a quarter bridge configuration, which could be read by a low power 16-bit ADC. To save energy, we configured half of the bridge to use 10k resistors. The bridge can be balanced using a manual potentiometer (rather than the digital one present in the UIUC IMote2 strain board).</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low power ADC was connected to the Z1 via the i2c digital interface.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We also included inputs for a SHT15 digital temperature and humdity sensor that could be positioned away from the main board, into the node packaging, to allow external measurement.</a:t>
            </a:r>
            <a:endParaRPr b="0" i="0" sz="1200" u="none" cap="none" strike="noStrike">
              <a:solidFill>
                <a:schemeClr val="dk1"/>
              </a:solidFill>
              <a:latin typeface="Calibri"/>
              <a:ea typeface="Calibri"/>
              <a:cs typeface="Calibri"/>
              <a:sym typeface="Calibri"/>
            </a:endParaRPr>
          </a:p>
        </p:txBody>
      </p:sp>
      <p:sp>
        <p:nvSpPr>
          <p:cNvPr id="583" name="Google Shape;583;g35ffa90dc8_1_4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5ffa90dc8_1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35ffa90dc8_1_5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In designing the gateway, we chose an embedded linux platform that has good support for software and hardware – the raspberry pi fits these requirements well.</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020"/>
              <a:buFont typeface="Calibri"/>
              <a:buNone/>
            </a:pPr>
            <a:r>
              <a:rPr b="0" i="0" lang="en-GB" sz="1020" u="none" cap="none" strike="noStrike">
                <a:solidFill>
                  <a:schemeClr val="dk1"/>
                </a:solidFill>
                <a:latin typeface="Calibri"/>
                <a:ea typeface="Calibri"/>
                <a:cs typeface="Calibri"/>
                <a:sym typeface="Calibri"/>
              </a:rPr>
              <a:t>We chose the most low-power version of the raspberry pi, and wrote our software to minimise the amount of time that the radio and wifi would be used.</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We added a USB wi-fi dongle for on site debugging: the pi runs a webserver and acts as a wif-fi access point, so a field technican can connect to the pi’s wi-fi network on-site, and look at up to date stats of incoming data in a web browser. </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We added a USB 3g modem to allow data to be transmitted to our remote servers every hour. </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A Telos node is used as a sink, to link the gateway to the sensor network – it pushes all packets received over the serial port.</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Power to the USB connections are controlled by our software on the raspberry pi, meaning it can save power by only switching them on when they are needed.</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020"/>
              <a:buFont typeface="Calibri"/>
              <a:buNone/>
            </a:pPr>
            <a:r>
              <a:rPr b="0" i="0" lang="en-GB" sz="1020" u="none" cap="none" strike="noStrike">
                <a:solidFill>
                  <a:schemeClr val="dk1"/>
                </a:solidFill>
                <a:latin typeface="Calibri"/>
                <a:ea typeface="Calibri"/>
                <a:cs typeface="Calibri"/>
                <a:sym typeface="Calibri"/>
              </a:rPr>
              <a:t>As with the sensor nodes, data is always stored locally, meaning any network problems will not affect the final data sets.</a:t>
            </a:r>
            <a:endParaRPr/>
          </a:p>
          <a:p>
            <a:pPr indent="0" lvl="0" marL="0" marR="0" rtl="0" algn="l">
              <a:lnSpc>
                <a:spcPct val="80000"/>
              </a:lnSpc>
              <a:spcBef>
                <a:spcPts val="0"/>
              </a:spcBef>
              <a:spcAft>
                <a:spcPts val="0"/>
              </a:spcAft>
              <a:buClr>
                <a:schemeClr val="dk1"/>
              </a:buClr>
              <a:buSzPts val="1020"/>
              <a:buFont typeface="Calibri"/>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In this set-up we chose to power solely by battery and through micro-benchmarking estimate that using a 100Ah battery, the lifetime of the device is just over one calendar month. </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None/>
            </a:pPr>
            <a:r>
              <a:rPr b="0" i="0" lang="en-GB" sz="1020" u="none" cap="none" strike="noStrike">
                <a:solidFill>
                  <a:schemeClr val="dk1"/>
                </a:solidFill>
                <a:latin typeface="Calibri"/>
                <a:ea typeface="Calibri"/>
                <a:cs typeface="Calibri"/>
                <a:sym typeface="Calibri"/>
              </a:rPr>
              <a:t>This level of lifetime is reasonable for battery replacement, but future solutions would likely use solar power to remove the need for frequent battery replacement</a:t>
            </a:r>
            <a:endParaRPr/>
          </a:p>
          <a:p>
            <a:pPr indent="0" lvl="0" marL="0" marR="0" rtl="0" algn="l">
              <a:lnSpc>
                <a:spcPct val="80000"/>
              </a:lnSpc>
              <a:spcBef>
                <a:spcPts val="0"/>
              </a:spcBef>
              <a:spcAft>
                <a:spcPts val="0"/>
              </a:spcAft>
              <a:buNone/>
            </a:pPr>
            <a:r>
              <a:t/>
            </a:r>
            <a:endParaRPr b="0" i="0" sz="1020" u="none" cap="none" strike="noStrike">
              <a:solidFill>
                <a:schemeClr val="dk1"/>
              </a:solidFill>
              <a:latin typeface="Calibri"/>
              <a:ea typeface="Calibri"/>
              <a:cs typeface="Calibri"/>
              <a:sym typeface="Calibri"/>
            </a:endParaRPr>
          </a:p>
        </p:txBody>
      </p:sp>
      <p:sp>
        <p:nvSpPr>
          <p:cNvPr id="606" name="Google Shape;606;g35ffa90dc8_1_5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35ffa90dc8_1_50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35ffa90dc8_1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5ffa90dc8_1_51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5ffa90dc8_1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5ffa90dc8_1_52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35ffa90dc8_1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35ffa90dc8_1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5ffa90dc8_1_5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40" name="Google Shape;640;g35ffa90dc8_1_5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35ffa90dc8_1_53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5ffa90dc8_1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5ffa90dc8_1_12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5ffa90dc8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5ffa90dc8_1_54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35ffa90dc8_1_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5ffa90dc8_1_54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5ffa90dc8_1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35ffa90dc8_1_55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35ffa90dc8_1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5ffa90dc8_1_56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35ffa90dc8_1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35ffa90dc8_1_56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35ffa90dc8_1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5ffa90dc8_1_57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35ffa90dc8_1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5ffa90dc8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35ffa90dc8_1_5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RCUK  - most important and big player</a:t>
            </a:r>
            <a:endParaRPr/>
          </a:p>
        </p:txBody>
      </p:sp>
      <p:sp>
        <p:nvSpPr>
          <p:cNvPr id="706" name="Google Shape;706;g35ffa90dc8_1_5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5ffa90dc8_1_59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35ffa90dc8_1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35ffa90dc8_1_60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35ffa90dc8_1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5ffa90dc8_1_61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5ffa90dc8_1_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5ffa90dc8_1_12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5ffa90dc8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5ffa90dc8_1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35ffa90dc8_1_6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1200"/>
              <a:buFont typeface="Calibri"/>
              <a:buAutoNum type="arabicPeriod"/>
            </a:pPr>
            <a:r>
              <a:rPr b="1" i="0" lang="en-GB" sz="1200" u="none" cap="none" strike="noStrike">
                <a:solidFill>
                  <a:schemeClr val="dk1"/>
                </a:solidFill>
                <a:latin typeface="Calibri"/>
                <a:ea typeface="Calibri"/>
                <a:cs typeface="Calibri"/>
                <a:sym typeface="Calibri"/>
              </a:rPr>
              <a:t>Expand the evidence base upon which decisions about demand for energy services amongst forcibly displaced communities and humanitarian agencies in Africa and Asia are made</a:t>
            </a:r>
            <a:r>
              <a:rPr b="0" i="0" lang="en-GB" sz="1200" u="none" cap="none" strike="noStrike">
                <a:solidFill>
                  <a:schemeClr val="dk1"/>
                </a:solidFill>
                <a:latin typeface="Calibri"/>
                <a:ea typeface="Calibri"/>
                <a:cs typeface="Calibri"/>
                <a:sym typeface="Calibri"/>
              </a:rPr>
              <a:t>; by building up a portfolio of qualitative and quantitative case studies based on primary fieldwork with displaced people, humanitarian workers and energy providers in the Kigeme, Nyabiheke, Gihembe camps in Rwanda and a refugee camp in Nepal; and publishing these as reports in collaboration with UNESCO UNITWIN Network in Humanitarian Engineering.</a:t>
            </a:r>
            <a:endParaRPr/>
          </a:p>
          <a:p>
            <a:pPr indent="-457200" lvl="0" marL="457200" marR="0" rtl="0" algn="l">
              <a:spcBef>
                <a:spcPts val="0"/>
              </a:spcBef>
              <a:spcAft>
                <a:spcPts val="0"/>
              </a:spcAft>
              <a:buClr>
                <a:schemeClr val="dk1"/>
              </a:buClr>
              <a:buSzPts val="1200"/>
              <a:buFont typeface="Calibri"/>
              <a:buAutoNum type="arabicPeriod"/>
            </a:pPr>
            <a:r>
              <a:rPr b="1" i="0" lang="en-GB" sz="1200" u="none" cap="none" strike="noStrike">
                <a:solidFill>
                  <a:schemeClr val="dk1"/>
                </a:solidFill>
                <a:latin typeface="Calibri"/>
                <a:ea typeface="Calibri"/>
                <a:cs typeface="Calibri"/>
                <a:sym typeface="Calibri"/>
              </a:rPr>
              <a:t>Translate research findings into 'design for displacement' protocols and prototypes for use by humanitarian agencies</a:t>
            </a:r>
            <a:r>
              <a:rPr b="0" i="0" lang="en-GB" sz="1200" u="none" cap="none" strike="noStrike">
                <a:solidFill>
                  <a:schemeClr val="dk1"/>
                </a:solidFill>
                <a:latin typeface="Calibri"/>
                <a:ea typeface="Calibri"/>
                <a:cs typeface="Calibri"/>
                <a:sym typeface="Calibri"/>
              </a:rPr>
              <a:t> in procurement processes and by the private sector in the future production of sustainable technologies for lighting, cooking and decentralised energy generation; seek feedback from key stakeholders through twelve "Design-athons for displacement" workshops in the UK, Rwanda and Nepal.</a:t>
            </a:r>
            <a:br>
              <a:rPr b="0" i="0" lang="en-GB" sz="1200" u="none" cap="none" strike="noStrike">
                <a:solidFill>
                  <a:schemeClr val="dk1"/>
                </a:solidFill>
                <a:latin typeface="Calibri"/>
                <a:ea typeface="Calibri"/>
                <a:cs typeface="Calibri"/>
                <a:sym typeface="Calibri"/>
              </a:rPr>
            </a:br>
            <a:endParaRPr/>
          </a:p>
          <a:p>
            <a:pPr indent="-457200" lvl="0" marL="457200" marR="0" rtl="0" algn="l">
              <a:spcBef>
                <a:spcPts val="0"/>
              </a:spcBef>
              <a:spcAft>
                <a:spcPts val="0"/>
              </a:spcAft>
              <a:buClr>
                <a:schemeClr val="dk1"/>
              </a:buClr>
              <a:buSzPts val="1200"/>
              <a:buFont typeface="Calibri"/>
              <a:buAutoNum type="arabicPeriod"/>
            </a:pPr>
            <a:r>
              <a:rPr b="1" i="0" lang="en-GB" sz="1200" u="none" cap="none" strike="noStrike">
                <a:solidFill>
                  <a:schemeClr val="dk1"/>
                </a:solidFill>
                <a:latin typeface="Calibri"/>
                <a:ea typeface="Calibri"/>
                <a:cs typeface="Calibri"/>
                <a:sym typeface="Calibri"/>
              </a:rPr>
              <a:t>Design, implement and monitor energy systems for 80 households that connects people, products, processes and policies in Rwanda and Nepal. </a:t>
            </a:r>
            <a:r>
              <a:rPr b="0" i="0" lang="en-GB" sz="1200" u="none" cap="none" strike="noStrike">
                <a:solidFill>
                  <a:schemeClr val="dk1"/>
                </a:solidFill>
                <a:latin typeface="Calibri"/>
                <a:ea typeface="Calibri"/>
                <a:cs typeface="Calibri"/>
                <a:sym typeface="Calibri"/>
              </a:rPr>
              <a:t>The beneficiaries would be made up of approximately 480 people consisting of 200 children, 180 women, and 100 men. The project aims to work with 80 women for the cooking system (20 from each of the four refugee camps), 80 youths for the mobile lighting system, and 80 households for the microgrid system.</a:t>
            </a:r>
            <a:endParaRPr/>
          </a:p>
          <a:p>
            <a:pPr indent="-457200" lvl="0" marL="457200" marR="0" rtl="0" algn="l">
              <a:spcBef>
                <a:spcPts val="0"/>
              </a:spcBef>
              <a:spcAft>
                <a:spcPts val="0"/>
              </a:spcAft>
              <a:buClr>
                <a:schemeClr val="dk1"/>
              </a:buClr>
              <a:buSzPts val="1200"/>
              <a:buFont typeface="Calibri"/>
              <a:buAutoNum type="arabicPeriod"/>
            </a:pPr>
            <a:r>
              <a:rPr b="1" i="0" lang="en-GB" sz="1200" u="none" cap="none" strike="noStrike">
                <a:solidFill>
                  <a:schemeClr val="dk1"/>
                </a:solidFill>
                <a:latin typeface="Calibri"/>
                <a:ea typeface="Calibri"/>
                <a:cs typeface="Calibri"/>
                <a:sym typeface="Calibri"/>
              </a:rPr>
              <a:t>Contribute to the scientific knowledge base on energy access, energy demand, energy provision and energy monitoring</a:t>
            </a:r>
            <a:r>
              <a:rPr b="0" i="0" lang="en-GB" sz="1200" u="none" cap="none" strike="noStrike">
                <a:solidFill>
                  <a:schemeClr val="dk1"/>
                </a:solidFill>
                <a:latin typeface="Calibri"/>
                <a:ea typeface="Calibri"/>
                <a:cs typeface="Calibri"/>
                <a:sym typeface="Calibri"/>
              </a:rPr>
              <a:t> in contexts of forced displacement and global poverty through ten contributions to peer reviewed academic journals.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8" name="Google Shape;738;g35ffa90dc8_1_6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5ffa90dc8_1_62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35ffa90dc8_1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35ffa90dc8_1_63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35ffa90dc8_1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35ffa90dc8_1_63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5ffa90dc8_1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5ffa90dc8_1_66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35ffa90dc8_1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35ffa90dc8_1_68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35ffa90dc8_1_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35ffa90dc8_1_69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35ffa90dc8_1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5ffa90dc8_1_75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35ffa90dc8_1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35ffa90dc8_1_77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35ffa90dc8_1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35ffa90dc8_1_77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35ffa90dc8_1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5ffa90dc8_1_13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5ffa90dc8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5ffa90dc8_1_13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5ffa90dc8_1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Google Shape;69;p16"/>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7"/>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5" name="Google Shape;75;p17"/>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6" name="Google Shape;76;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623888" y="1282304"/>
            <a:ext cx="7886700" cy="2139553"/>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 name="Google Shape;79;p18"/>
          <p:cNvSpPr txBox="1"/>
          <p:nvPr>
            <p:ph idx="1" type="body"/>
          </p:nvPr>
        </p:nvSpPr>
        <p:spPr>
          <a:xfrm>
            <a:off x="623888" y="3442097"/>
            <a:ext cx="7886700" cy="112514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9"/>
          <p:cNvSpPr txBox="1"/>
          <p:nvPr>
            <p:ph idx="1" type="body"/>
          </p:nvPr>
        </p:nvSpPr>
        <p:spPr>
          <a:xfrm>
            <a:off x="628650" y="1369219"/>
            <a:ext cx="3886200" cy="3263504"/>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6" name="Google Shape;86;p19"/>
          <p:cNvSpPr txBox="1"/>
          <p:nvPr>
            <p:ph idx="2" type="body"/>
          </p:nvPr>
        </p:nvSpPr>
        <p:spPr>
          <a:xfrm>
            <a:off x="4629150" y="1369219"/>
            <a:ext cx="3886200" cy="3263504"/>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9"/>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9"/>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629841"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2" name="Google Shape;92;p20"/>
          <p:cNvSpPr txBox="1"/>
          <p:nvPr>
            <p:ph idx="1" type="body"/>
          </p:nvPr>
        </p:nvSpPr>
        <p:spPr>
          <a:xfrm>
            <a:off x="629841" y="1260872"/>
            <a:ext cx="3868340" cy="617934"/>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93" name="Google Shape;93;p20"/>
          <p:cNvSpPr txBox="1"/>
          <p:nvPr>
            <p:ph idx="2" type="body"/>
          </p:nvPr>
        </p:nvSpPr>
        <p:spPr>
          <a:xfrm>
            <a:off x="629841" y="1878806"/>
            <a:ext cx="3868340" cy="2763441"/>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20"/>
          <p:cNvSpPr txBox="1"/>
          <p:nvPr>
            <p:ph idx="3" type="body"/>
          </p:nvPr>
        </p:nvSpPr>
        <p:spPr>
          <a:xfrm>
            <a:off x="4629150" y="1260872"/>
            <a:ext cx="3887391" cy="617934"/>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95" name="Google Shape;95;p20"/>
          <p:cNvSpPr txBox="1"/>
          <p:nvPr>
            <p:ph idx="4" type="body"/>
          </p:nvPr>
        </p:nvSpPr>
        <p:spPr>
          <a:xfrm>
            <a:off x="4629150" y="1878806"/>
            <a:ext cx="3887391" cy="2763441"/>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68575" lIns="68575" spcFirstLastPara="1" rIns="68575" wrap="square" tIns="685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robotics.eecs.berkeley.edu/~pister/SmartDust/BlowDust.jp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www.youtube.com/watch?v=GiG5czNvV4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hyperlink" Target="http://www.frankie-lassut.com/COV%20UNI%20FOUNTAINS2.jp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slideshare.net/ankushwawoo/mems-gyroscope-working" TargetMode="External"/><Relationship Id="rId4" Type="http://schemas.openxmlformats.org/officeDocument/2006/relationships/hyperlink" Target="http://www.geekmomprojects.com/geekmomprojects-wp/wp-content/uploads/2013/03/mems_gyroscope.jp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www.cognitivecybernetics.com/PrimerFoU_files/image004.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0.jp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jpg"/><Relationship Id="rId4" Type="http://schemas.openxmlformats.org/officeDocument/2006/relationships/image" Target="../media/image47.png"/><Relationship Id="rId5"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jpg"/><Relationship Id="rId4" Type="http://schemas.openxmlformats.org/officeDocument/2006/relationships/image" Target="../media/image46.jpg"/><Relationship Id="rId5" Type="http://schemas.openxmlformats.org/officeDocument/2006/relationships/image" Target="../media/image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hyperlink" Target="http://cogentee.coventry.ac.uk/ch-silic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3.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45.jpg"/><Relationship Id="rId5" Type="http://schemas.openxmlformats.org/officeDocument/2006/relationships/image" Target="../media/image2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2.jpg"/><Relationship Id="rId4" Type="http://schemas.openxmlformats.org/officeDocument/2006/relationships/image" Target="../media/image20.jpg"/><Relationship Id="rId5" Type="http://schemas.openxmlformats.org/officeDocument/2006/relationships/image" Target="../media/image4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3.jpg"/><Relationship Id="rId4" Type="http://schemas.openxmlformats.org/officeDocument/2006/relationships/image" Target="../media/image31.png"/><Relationship Id="rId5" Type="http://schemas.openxmlformats.org/officeDocument/2006/relationships/image" Target="../media/image42.jpg"/><Relationship Id="rId6" Type="http://schemas.openxmlformats.org/officeDocument/2006/relationships/image" Target="../media/image2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0.jpg"/><Relationship Id="rId4" Type="http://schemas.openxmlformats.org/officeDocument/2006/relationships/image" Target="../media/image2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7.jp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8.jp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9.png"/><Relationship Id="rId4" Type="http://schemas.openxmlformats.org/officeDocument/2006/relationships/hyperlink" Target="http://www.rcuk.ac.uk/funding/gcr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4500"/>
              <a:buFont typeface="Calibri"/>
              <a:buNone/>
            </a:pPr>
            <a:r>
              <a:rPr b="0" i="0" lang="en-GB" sz="4500" u="none" cap="none" strike="noStrike">
                <a:solidFill>
                  <a:schemeClr val="dk1"/>
                </a:solidFill>
                <a:latin typeface="Calibri"/>
                <a:ea typeface="Calibri"/>
                <a:cs typeface="Calibri"/>
                <a:sym typeface="Calibri"/>
              </a:rPr>
              <a:t>Day 2</a:t>
            </a:r>
            <a:endParaRPr b="0" i="0" sz="4500" u="none" cap="none" strike="noStrike">
              <a:solidFill>
                <a:schemeClr val="dk1"/>
              </a:solidFill>
              <a:latin typeface="Calibri"/>
              <a:ea typeface="Calibri"/>
              <a:cs typeface="Calibri"/>
              <a:sym typeface="Calibri"/>
            </a:endParaRPr>
          </a:p>
        </p:txBody>
      </p:sp>
      <p:sp>
        <p:nvSpPr>
          <p:cNvPr id="130" name="Google Shape;130;p2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31" name="Google Shape;131;p25"/>
          <p:cNvGraphicFramePr/>
          <p:nvPr/>
        </p:nvGraphicFramePr>
        <p:xfrm>
          <a:off x="637802" y="2701528"/>
          <a:ext cx="3000000" cy="3000000"/>
        </p:xfrm>
        <a:graphic>
          <a:graphicData uri="http://schemas.openxmlformats.org/drawingml/2006/table">
            <a:tbl>
              <a:tblPr bandRow="1" firstRow="1">
                <a:noFill/>
                <a:tableStyleId>{481DFD53-12E2-44EA-9108-84DDBB38A7ED}</a:tableStyleId>
              </a:tblPr>
              <a:tblGrid>
                <a:gridCol w="1166150"/>
                <a:gridCol w="1520675"/>
                <a:gridCol w="3303050"/>
                <a:gridCol w="1878475"/>
              </a:tblGrid>
              <a:tr h="1148575">
                <a:tc>
                  <a:txBody>
                    <a:bodyPr>
                      <a:noAutofit/>
                    </a:bodyPr>
                    <a:lstStyle/>
                    <a:p>
                      <a:pPr indent="0" lvl="0" marL="0" marR="0" rtl="0" algn="ctr">
                        <a:spcBef>
                          <a:spcPts val="0"/>
                        </a:spcBef>
                        <a:spcAft>
                          <a:spcPts val="0"/>
                        </a:spcAft>
                        <a:buNone/>
                      </a:pPr>
                      <a:r>
                        <a:rPr lang="en-GB" sz="2100" u="none" cap="none" strike="noStrike"/>
                        <a:t>SESSION 2.5</a:t>
                      </a:r>
                      <a:endParaRPr sz="2100" u="none" cap="none" strike="noStrike">
                        <a:latin typeface="Times New Roman"/>
                        <a:ea typeface="Times New Roman"/>
                        <a:cs typeface="Times New Roman"/>
                        <a:sym typeface="Times New Roman"/>
                      </a:endParaRPr>
                    </a:p>
                  </a:txBody>
                  <a:tcPr marT="0" marB="0" marR="51425" marL="51425"/>
                </a:tc>
                <a:tc>
                  <a:txBody>
                    <a:bodyPr>
                      <a:noAutofit/>
                    </a:bodyPr>
                    <a:lstStyle/>
                    <a:p>
                      <a:pPr indent="0" lvl="0" marL="0" marR="0" rtl="0" algn="r">
                        <a:spcBef>
                          <a:spcPts val="0"/>
                        </a:spcBef>
                        <a:spcAft>
                          <a:spcPts val="0"/>
                        </a:spcAft>
                        <a:buNone/>
                      </a:pPr>
                      <a:r>
                        <a:rPr lang="en-GB" sz="2100" u="none" cap="none" strike="noStrike"/>
                        <a:t>13:30-14:30</a:t>
                      </a:r>
                      <a:endParaRPr sz="2100" u="none" cap="none" strike="noStrike">
                        <a:latin typeface="Times New Roman"/>
                        <a:ea typeface="Times New Roman"/>
                        <a:cs typeface="Times New Roman"/>
                        <a:sym typeface="Times New Roman"/>
                      </a:endParaRPr>
                    </a:p>
                  </a:txBody>
                  <a:tcPr marT="0" marB="0" marR="51425" marL="51425"/>
                </a:tc>
                <a:tc>
                  <a:txBody>
                    <a:bodyPr>
                      <a:noAutofit/>
                    </a:bodyPr>
                    <a:lstStyle/>
                    <a:p>
                      <a:pPr indent="0" lvl="0" marL="0" marR="0" rtl="0" algn="l">
                        <a:spcBef>
                          <a:spcPts val="0"/>
                        </a:spcBef>
                        <a:spcAft>
                          <a:spcPts val="0"/>
                        </a:spcAft>
                        <a:buNone/>
                      </a:pPr>
                      <a:r>
                        <a:rPr lang="en-GB" sz="2100" u="none" cap="none" strike="noStrike"/>
                        <a:t>INTRODUCTION TO THE INTERNET OF THINGS (IOT) AND APPLICATIONS</a:t>
                      </a:r>
                      <a:endParaRPr sz="2100" u="none" cap="none" strike="noStrike">
                        <a:latin typeface="Times New Roman"/>
                        <a:ea typeface="Times New Roman"/>
                        <a:cs typeface="Times New Roman"/>
                        <a:sym typeface="Times New Roman"/>
                      </a:endParaRPr>
                    </a:p>
                  </a:txBody>
                  <a:tcPr marT="0" marB="0" marR="51425" marL="51425"/>
                </a:tc>
                <a:tc>
                  <a:txBody>
                    <a:bodyPr>
                      <a:noAutofit/>
                    </a:bodyPr>
                    <a:lstStyle/>
                    <a:p>
                      <a:pPr indent="0" lvl="0" marL="0" marR="0" rtl="0" algn="l">
                        <a:spcBef>
                          <a:spcPts val="0"/>
                        </a:spcBef>
                        <a:spcAft>
                          <a:spcPts val="0"/>
                        </a:spcAft>
                        <a:buNone/>
                      </a:pPr>
                      <a:r>
                        <a:rPr lang="en-GB" sz="2100" u="none" cap="none" strike="noStrike"/>
                        <a:t>PRESENTATION</a:t>
                      </a:r>
                      <a:endParaRPr sz="2100" u="none" cap="none" strike="noStrike">
                        <a:latin typeface="Times New Roman"/>
                        <a:ea typeface="Times New Roman"/>
                        <a:cs typeface="Times New Roman"/>
                        <a:sym typeface="Times New Roman"/>
                      </a:endParaRPr>
                    </a:p>
                  </a:txBody>
                  <a:tcPr marT="0" marB="0" marR="51425" marL="5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1416844" y="738188"/>
            <a:ext cx="6241256" cy="4078288"/>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Calibri"/>
              <a:buNone/>
            </a:pPr>
            <a:r>
              <a:rPr b="1" i="0" lang="en-GB" sz="2400" u="none" cap="none" strike="noStrike">
                <a:solidFill>
                  <a:schemeClr val="dk1"/>
                </a:solidFill>
                <a:latin typeface="Calibri"/>
                <a:ea typeface="Calibri"/>
                <a:cs typeface="Calibri"/>
                <a:sym typeface="Calibri"/>
              </a:rPr>
              <a:t>Delivery of:</a:t>
            </a: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…a healthier world, cheaper</a:t>
            </a: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….a connected world, faster</a:t>
            </a: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…safer workplaces</a:t>
            </a: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…safer living</a:t>
            </a: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…safer transportation</a:t>
            </a:r>
            <a:br>
              <a:rPr b="1" i="0" lang="en-GB" sz="2400" u="none" cap="none" strike="noStrike">
                <a:solidFill>
                  <a:schemeClr val="dk1"/>
                </a:solidFill>
                <a:latin typeface="Calibri"/>
                <a:ea typeface="Calibri"/>
                <a:cs typeface="Calibri"/>
                <a:sym typeface="Calibri"/>
              </a:rPr>
            </a:br>
            <a:br>
              <a:rPr b="1" i="0" lang="en-GB" sz="2400" u="none" cap="none" strike="noStrike">
                <a:solidFill>
                  <a:schemeClr val="dk1"/>
                </a:solidFill>
                <a:latin typeface="Calibri"/>
                <a:ea typeface="Calibri"/>
                <a:cs typeface="Calibri"/>
                <a:sym typeface="Calibri"/>
              </a:rPr>
            </a:br>
            <a:br>
              <a:rPr b="1" i="0" lang="en-GB" sz="2400" u="none" cap="none" strike="noStrike">
                <a:solidFill>
                  <a:schemeClr val="dk1"/>
                </a:solidFill>
                <a:latin typeface="Calibri"/>
                <a:ea typeface="Calibri"/>
                <a:cs typeface="Calibri"/>
                <a:sym typeface="Calibri"/>
              </a:rPr>
            </a:br>
            <a:r>
              <a:rPr b="1" i="0" lang="en-GB" sz="2400" u="none" cap="none" strike="noStrike">
                <a:solidFill>
                  <a:schemeClr val="dk1"/>
                </a:solidFill>
                <a:latin typeface="Calibri"/>
                <a:ea typeface="Calibri"/>
                <a:cs typeface="Calibri"/>
                <a:sym typeface="Calibri"/>
              </a:rPr>
              <a:t>a safe, healthy, efficient, knowledgeable and more connected world</a:t>
            </a:r>
            <a:br>
              <a:rPr b="1" i="0" lang="en-GB"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1021730" y="16454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Where and when did the IoT start?</a:t>
            </a:r>
            <a:br>
              <a:rPr b="0" i="0" lang="en-GB" sz="3300" u="none" cap="none" strike="noStrike">
                <a:solidFill>
                  <a:schemeClr val="dk1"/>
                </a:solidFill>
                <a:latin typeface="Calibri"/>
                <a:ea typeface="Calibri"/>
                <a:cs typeface="Calibri"/>
                <a:sym typeface="Calibri"/>
              </a:rPr>
            </a:br>
            <a:r>
              <a:rPr b="0" i="0" lang="en-GB" sz="3300" u="none" cap="none" strike="noStrike">
                <a:solidFill>
                  <a:schemeClr val="dk1"/>
                </a:solidFill>
                <a:latin typeface="Calibri"/>
                <a:ea typeface="Calibri"/>
                <a:cs typeface="Calibri"/>
                <a:sym typeface="Calibri"/>
              </a:rPr>
              <a:t>(open question – answers elicited!)</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1600200" y="4286250"/>
            <a:ext cx="6172200" cy="85725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br>
              <a:rPr b="0"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pic>
        <p:nvPicPr>
          <p:cNvPr descr="BlowDust.jpg" id="215" name="Google Shape;215;p36"/>
          <p:cNvPicPr preferRelativeResize="0"/>
          <p:nvPr/>
        </p:nvPicPr>
        <p:blipFill rotWithShape="1">
          <a:blip r:embed="rId3">
            <a:alphaModFix/>
          </a:blip>
          <a:srcRect b="0" l="0" r="0" t="0"/>
          <a:stretch/>
        </p:blipFill>
        <p:spPr>
          <a:xfrm>
            <a:off x="1993106" y="424905"/>
            <a:ext cx="5386388" cy="3758951"/>
          </a:xfrm>
          <a:prstGeom prst="rect">
            <a:avLst/>
          </a:prstGeom>
          <a:noFill/>
          <a:ln>
            <a:noFill/>
          </a:ln>
        </p:spPr>
      </p:pic>
      <p:sp>
        <p:nvSpPr>
          <p:cNvPr id="216" name="Google Shape;216;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787555" y="1979981"/>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4500"/>
              <a:buFont typeface="Calibri"/>
              <a:buNone/>
            </a:pPr>
            <a:r>
              <a:rPr b="1" i="0" lang="en-GB" sz="4500" u="none" cap="none" strike="noStrike">
                <a:solidFill>
                  <a:schemeClr val="dk1"/>
                </a:solidFill>
                <a:latin typeface="Calibri"/>
                <a:ea typeface="Calibri"/>
                <a:cs typeface="Calibri"/>
                <a:sym typeface="Calibri"/>
              </a:rPr>
              <a:t>Smart Dust – early 90’s</a:t>
            </a:r>
            <a:br>
              <a:rPr b="0" i="0" lang="en-GB" sz="3000" u="none" cap="none" strike="noStrike">
                <a:solidFill>
                  <a:schemeClr val="dk1"/>
                </a:solidFill>
                <a:latin typeface="Calibri"/>
                <a:ea typeface="Calibri"/>
                <a:cs typeface="Calibri"/>
                <a:sym typeface="Calibri"/>
              </a:rPr>
            </a:br>
            <a:r>
              <a:rPr b="0" i="0" lang="en-GB" sz="3000" u="sng" cap="none" strike="noStrike">
                <a:solidFill>
                  <a:schemeClr val="hlink"/>
                </a:solidFill>
                <a:latin typeface="Calibri"/>
                <a:ea typeface="Calibri"/>
                <a:cs typeface="Calibri"/>
                <a:sym typeface="Calibri"/>
                <a:hlinkClick r:id="rId3"/>
              </a:rPr>
              <a:t>http://robotics.eecs.berkeley.edu/~pister/SmartDust/BlowDust.jpg</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Smart Dust in a nutshell</a:t>
            </a:r>
            <a:endParaRPr sz="1100"/>
          </a:p>
        </p:txBody>
      </p:sp>
      <p:sp>
        <p:nvSpPr>
          <p:cNvPr id="227" name="Google Shape;227;p3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2100"/>
              <a:buFont typeface="Arial"/>
              <a:buNone/>
            </a:pPr>
            <a:r>
              <a:rPr b="0" i="0" lang="en-GB" sz="2100" u="none" cap="none" strike="noStrike">
                <a:solidFill>
                  <a:schemeClr val="dk1"/>
                </a:solidFill>
                <a:latin typeface="Calibri"/>
                <a:ea typeface="Calibri"/>
                <a:cs typeface="Calibri"/>
                <a:sym typeface="Calibri"/>
              </a:rPr>
              <a:t>Smart Dust promoted the idea of:</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Wireless nodes that are: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small,</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low-power and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disposable</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Networks that are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massively scalable,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intelligent and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self-configuring</a:t>
            </a:r>
            <a:endParaRPr sz="1100"/>
          </a:p>
          <a:p>
            <a:pPr indent="-1778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Application example - Quiz</a:t>
            </a:r>
            <a:endParaRPr sz="1100"/>
          </a:p>
        </p:txBody>
      </p:sp>
      <p:sp>
        <p:nvSpPr>
          <p:cNvPr id="233" name="Google Shape;233;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pic>
        <p:nvPicPr>
          <p:cNvPr id="239" name="Google Shape;239;p40"/>
          <p:cNvPicPr preferRelativeResize="0"/>
          <p:nvPr>
            <p:ph idx="1" type="body"/>
          </p:nvPr>
        </p:nvPicPr>
        <p:blipFill rotWithShape="1">
          <a:blip r:embed="rId3">
            <a:alphaModFix/>
          </a:blip>
          <a:srcRect b="0" l="0" r="0" t="0"/>
          <a:stretch/>
        </p:blipFill>
        <p:spPr>
          <a:xfrm>
            <a:off x="1676400" y="1387104"/>
            <a:ext cx="5791200"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Mars video</a:t>
            </a:r>
            <a:endParaRPr b="0" i="0" sz="3300" u="none" cap="none" strike="noStrike">
              <a:solidFill>
                <a:schemeClr val="dk1"/>
              </a:solidFill>
              <a:latin typeface="Calibri"/>
              <a:ea typeface="Calibri"/>
              <a:cs typeface="Calibri"/>
              <a:sym typeface="Calibri"/>
            </a:endParaRPr>
          </a:p>
        </p:txBody>
      </p:sp>
      <p:sp>
        <p:nvSpPr>
          <p:cNvPr id="245" name="Google Shape;245;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854462" y="1971617"/>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The technology that enabled the IoT </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256" name="Google Shape;256;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257" name="Google Shape;257;p43"/>
          <p:cNvSpPr txBox="1"/>
          <p:nvPr/>
        </p:nvSpPr>
        <p:spPr>
          <a:xfrm>
            <a:off x="3183540" y="519401"/>
            <a:ext cx="371024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3"/>
              </a:rPr>
              <a:t>https://www.youtube.com/watch?v=GiG5czNvV4A</a:t>
            </a:r>
            <a:endParaRPr sz="1400">
              <a:solidFill>
                <a:schemeClr val="dk1"/>
              </a:solidFill>
              <a:latin typeface="Calibri"/>
              <a:ea typeface="Calibri"/>
              <a:cs typeface="Calibri"/>
              <a:sym typeface="Calibri"/>
            </a:endParaRPr>
          </a:p>
        </p:txBody>
      </p:sp>
      <p:sp>
        <p:nvSpPr>
          <p:cNvPr id="258" name="Google Shape;258;p4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137" name="Google Shape;137;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138" name="Google Shape;138;p26"/>
          <p:cNvPicPr preferRelativeResize="0"/>
          <p:nvPr/>
        </p:nvPicPr>
        <p:blipFill rotWithShape="1">
          <a:blip r:embed="rId3">
            <a:alphaModFix/>
          </a:blip>
          <a:srcRect b="0" l="0" r="0" t="0"/>
          <a:stretch/>
        </p:blipFill>
        <p:spPr>
          <a:xfrm>
            <a:off x="638175" y="-43825"/>
            <a:ext cx="7791450" cy="5180485"/>
          </a:xfrm>
          <a:prstGeom prst="rect">
            <a:avLst/>
          </a:prstGeom>
          <a:noFill/>
          <a:ln>
            <a:noFill/>
          </a:ln>
        </p:spPr>
      </p:pic>
      <p:sp>
        <p:nvSpPr>
          <p:cNvPr id="139" name="Google Shape;139;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n-GB"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140" name="Google Shape;140;p26"/>
          <p:cNvSpPr txBox="1"/>
          <p:nvPr/>
        </p:nvSpPr>
        <p:spPr>
          <a:xfrm>
            <a:off x="5537283" y="4960235"/>
            <a:ext cx="2950568" cy="19620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GB" sz="800" u="sng" cap="none" strike="noStrike">
                <a:solidFill>
                  <a:schemeClr val="hlink"/>
                </a:solidFill>
                <a:latin typeface="Calibri"/>
                <a:ea typeface="Calibri"/>
                <a:cs typeface="Calibri"/>
                <a:sym typeface="Calibri"/>
                <a:hlinkClick r:id="rId4"/>
              </a:rPr>
              <a:t>http://www.frankie-lassut.com/COV%20UNI%20FOUNTAINS2.jpg</a:t>
            </a:r>
            <a:endParaRPr sz="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678830" y="1871256"/>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What are the most common MEMS sensors that we most likely all wear? (open question)</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http://www.memsjournal.com/2010/12/motion-sensing-in-the-iphone-4-mems-accelerometer.html</a:t>
            </a:r>
            <a:endParaRPr sz="1100"/>
          </a:p>
        </p:txBody>
      </p:sp>
      <p:pic>
        <p:nvPicPr>
          <p:cNvPr id="269" name="Google Shape;269;p45"/>
          <p:cNvPicPr preferRelativeResize="0"/>
          <p:nvPr>
            <p:ph idx="1" type="body"/>
          </p:nvPr>
        </p:nvPicPr>
        <p:blipFill rotWithShape="1">
          <a:blip r:embed="rId3">
            <a:alphaModFix/>
          </a:blip>
          <a:srcRect b="0" l="0" r="0" t="0"/>
          <a:stretch/>
        </p:blipFill>
        <p:spPr>
          <a:xfrm>
            <a:off x="798201" y="1471577"/>
            <a:ext cx="3002893" cy="3263504"/>
          </a:xfrm>
          <a:prstGeom prst="rect">
            <a:avLst/>
          </a:prstGeom>
          <a:noFill/>
          <a:ln>
            <a:noFill/>
          </a:ln>
        </p:spPr>
      </p:pic>
      <p:sp>
        <p:nvSpPr>
          <p:cNvPr id="270" name="Google Shape;270;p45"/>
          <p:cNvSpPr txBox="1"/>
          <p:nvPr/>
        </p:nvSpPr>
        <p:spPr>
          <a:xfrm>
            <a:off x="3984356" y="2956903"/>
            <a:ext cx="5015027"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And home made stuff:</a:t>
            </a:r>
            <a:endParaRPr sz="1100"/>
          </a:p>
          <a:p>
            <a:pPr indent="0" lvl="0" marL="0" marR="0" rtl="0" algn="l">
              <a:spcBef>
                <a:spcPts val="0"/>
              </a:spcBef>
              <a:spcAft>
                <a:spcPts val="0"/>
              </a:spcAft>
              <a:buNone/>
            </a:pPr>
            <a:r>
              <a:rPr b="1" lang="en-GB" sz="1800">
                <a:solidFill>
                  <a:schemeClr val="dk1"/>
                </a:solidFill>
                <a:latin typeface="Calibri"/>
                <a:ea typeface="Calibri"/>
                <a:cs typeface="Calibri"/>
                <a:sym typeface="Calibri"/>
              </a:rPr>
              <a:t>https://www.youtube.com/watch?v=twI5j1u918M</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Gyroscopes and applications</a:t>
            </a:r>
            <a:br>
              <a:rPr b="0" i="0" lang="en-GB" sz="3000" u="none" cap="none" strike="noStrike">
                <a:solidFill>
                  <a:schemeClr val="dk1"/>
                </a:solidFill>
                <a:latin typeface="Calibri"/>
                <a:ea typeface="Calibri"/>
                <a:cs typeface="Calibri"/>
                <a:sym typeface="Calibri"/>
              </a:rPr>
            </a:br>
            <a:r>
              <a:rPr b="0" i="0" lang="en-GB" sz="3000" u="sng" cap="none" strike="noStrike">
                <a:solidFill>
                  <a:schemeClr val="hlink"/>
                </a:solidFill>
                <a:latin typeface="Calibri"/>
                <a:ea typeface="Calibri"/>
                <a:cs typeface="Calibri"/>
                <a:sym typeface="Calibri"/>
                <a:hlinkClick r:id="rId3"/>
              </a:rPr>
              <a:t>https://www.slideshare.net/ankushwawoo/mems-gyroscope-working</a:t>
            </a:r>
            <a:br>
              <a:rPr b="0"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sp>
        <p:nvSpPr>
          <p:cNvPr id="276" name="Google Shape;276;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277" name="Google Shape;277;p46"/>
          <p:cNvSpPr txBox="1"/>
          <p:nvPr/>
        </p:nvSpPr>
        <p:spPr>
          <a:xfrm>
            <a:off x="3187211" y="4960481"/>
            <a:ext cx="4916250" cy="19620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u="sng">
                <a:solidFill>
                  <a:schemeClr val="hlink"/>
                </a:solidFill>
                <a:latin typeface="Calibri"/>
                <a:ea typeface="Calibri"/>
                <a:cs typeface="Calibri"/>
                <a:sym typeface="Calibri"/>
                <a:hlinkClick r:id="rId4"/>
              </a:rPr>
              <a:t>http://www.geekmomprojects.com/geekmomprojects-wp/wp-content/uploads/2013/03/mems_gyroscope.jpg</a:t>
            </a:r>
            <a:endParaRPr sz="800">
              <a:solidFill>
                <a:schemeClr val="dk1"/>
              </a:solidFill>
              <a:latin typeface="Calibri"/>
              <a:ea typeface="Calibri"/>
              <a:cs typeface="Calibri"/>
              <a:sym typeface="Calibri"/>
            </a:endParaRPr>
          </a:p>
        </p:txBody>
      </p:sp>
      <p:sp>
        <p:nvSpPr>
          <p:cNvPr id="278" name="Google Shape;278;p4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729010" y="1862893"/>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What other useful sensors do you know of?</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idx="1" type="body"/>
          </p:nvPr>
        </p:nvSpPr>
        <p:spPr>
          <a:xfrm>
            <a:off x="436292" y="543621"/>
            <a:ext cx="7886700" cy="4599879"/>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What does a sensor do?</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Measure = provide data</a:t>
            </a:r>
            <a:endParaRPr sz="1100"/>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What does a remote sensor need to provide us with data at a different location?</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Electronic interface (transforms signals from the mechanical domain for example to the electrical domain) – generally provide analogue signals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AD Converter for the signals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Radio – to transmit the digitized data</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Processor to take case of operations sequencing, sampling commands, read/write, etc</a:t>
            </a:r>
            <a:endParaRPr b="0" i="0" sz="1800" u="none" cap="none" strike="noStrike">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 and what is needed at the receiver end?</a:t>
            </a:r>
            <a:endParaRPr sz="1100"/>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How does a network of sensors look like and what can it do for us?</a:t>
            </a:r>
            <a:endParaRPr sz="1100"/>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Going to Mars with IoT systems</a:t>
            </a:r>
            <a:endParaRPr b="0" i="0" sz="3300" u="none" cap="none" strike="noStrike">
              <a:solidFill>
                <a:schemeClr val="dk1"/>
              </a:solidFill>
              <a:latin typeface="Calibri"/>
              <a:ea typeface="Calibri"/>
              <a:cs typeface="Calibri"/>
              <a:sym typeface="Calibri"/>
            </a:endParaRPr>
          </a:p>
        </p:txBody>
      </p:sp>
      <p:sp>
        <p:nvSpPr>
          <p:cNvPr id="294" name="Google Shape;294;p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idx="1" type="body"/>
          </p:nvPr>
        </p:nvSpPr>
        <p:spPr>
          <a:xfrm>
            <a:off x="252296" y="158905"/>
            <a:ext cx="7886700" cy="4875870"/>
          </a:xfrm>
          <a:prstGeom prst="rect">
            <a:avLst/>
          </a:prstGeom>
          <a:noFill/>
          <a:ln>
            <a:noFill/>
          </a:ln>
        </p:spPr>
        <p:txBody>
          <a:bodyPr anchorCtr="0" anchor="t" bIns="34275" lIns="68575" spcFirstLastPara="1" rIns="68575" wrap="square" tIns="34275">
            <a:noAutofit/>
          </a:bodyPr>
          <a:lstStyle/>
          <a:p>
            <a:pPr indent="-171450" lvl="0" marL="177800" marR="0" rtl="0" algn="l">
              <a:lnSpc>
                <a:spcPct val="70000"/>
              </a:lnSpc>
              <a:spcBef>
                <a:spcPts val="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We are in the pre-industrial age of data technology and science used to process and understand data. Yet the early evidence provides hope that we can manage and extract knowledge and wisdom from this data to improve life, business and public services at many levels. </a:t>
            </a:r>
            <a:endParaRPr sz="1100"/>
          </a:p>
          <a:p>
            <a:pPr indent="-171450" lvl="0" marL="177800" marR="0" rtl="0" algn="l">
              <a:lnSpc>
                <a:spcPct val="70000"/>
              </a:lnSpc>
              <a:spcBef>
                <a:spcPts val="80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To date, the internet has mostly connected people to information, people to people, and people to business. In the near future, the internet will provide organizations with unprecedented data. The IOT will create an open, global network that connects people, data and machines</a:t>
            </a:r>
            <a:endParaRPr sz="1100"/>
          </a:p>
          <a:p>
            <a:pPr indent="-171450" lvl="0" marL="177800" marR="0" rtl="0" algn="l">
              <a:lnSpc>
                <a:spcPct val="70000"/>
              </a:lnSpc>
              <a:spcBef>
                <a:spcPts val="80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Billions of machines, products and things from the physical and organic world will merge with the digital world allowing near real-time connectivity and analysis. Machines and products (and every physical and organic thing) embedded with sensors and software - connected to other machines, networked systems, and to humans - allows us to cheaply and automatically collect and share data, analyze it and find valuable meaning. Machines and products in the future will have the intelligence to deliver the right information to the right people (or other intelligent machines and networks), any time, to any device. When smart machines and products can communicate, they help us and other machines understand so we can make better decisions, act fast, save time and money, and improve products and services</a:t>
            </a:r>
            <a:endParaRPr sz="1100"/>
          </a:p>
          <a:p>
            <a:pPr indent="-171450" lvl="0" marL="177800" marR="0" rtl="0" algn="l">
              <a:lnSpc>
                <a:spcPct val="70000"/>
              </a:lnSpc>
              <a:spcBef>
                <a:spcPts val="80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The IOT, Data Science and Big Data will combine to create a revolution in the way organizations use technology and processes to collect, store, analyze and distribute any and all data required to operate optimally, improve products and services, save money and increase revenues. Simply put, welcome to the new information age, where we have the potential to radically improve human life (or create a dystopia - a subject for another time).</a:t>
            </a:r>
            <a:endParaRPr sz="1100"/>
          </a:p>
          <a:p>
            <a:pPr indent="-171450" lvl="0" marL="177800" marR="0" rtl="0" algn="l">
              <a:lnSpc>
                <a:spcPct val="70000"/>
              </a:lnSpc>
              <a:spcBef>
                <a:spcPts val="80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The IOT will produce gigantic amounts of data. Yet data alone is useless - it needs to be interpreted and turned into information. However, most information has limited value - it needs to be analyzed and turned into knowledge. Knowledge may have varying degrees of value - but it needs specialized manipulation to transform into valuable, actionable insights. Valuable, actionable knowledge has great value for specific domains and actions - yet requires sophisticated, specialized expertise to be transformed into multi-domain, cross-functional wisdom for game changing strategies and durable competitive advantage.</a:t>
            </a:r>
            <a:endParaRPr sz="1100"/>
          </a:p>
          <a:p>
            <a:pPr indent="-171450" lvl="0" marL="177800" marR="0" rtl="0" algn="l">
              <a:lnSpc>
                <a:spcPct val="70000"/>
              </a:lnSpc>
              <a:spcBef>
                <a:spcPts val="800"/>
              </a:spcBef>
              <a:spcAft>
                <a:spcPts val="0"/>
              </a:spcAft>
              <a:buClr>
                <a:schemeClr val="dk1"/>
              </a:buClr>
              <a:buSzPts val="1300"/>
              <a:buFont typeface="Arial"/>
              <a:buChar char="•"/>
            </a:pPr>
            <a:r>
              <a:rPr b="0" i="0" lang="en-GB" sz="1300" u="none" cap="small" strike="noStrike">
                <a:solidFill>
                  <a:schemeClr val="dk1"/>
                </a:solidFill>
                <a:latin typeface="Calibri"/>
                <a:ea typeface="Calibri"/>
                <a:cs typeface="Calibri"/>
                <a:sym typeface="Calibri"/>
              </a:rPr>
              <a:t>Big data may provide the operating system and special tools to get actionable value out of data, but the soul of the data, the knowledge and wisdom, is the bailiwick of the data scientist.</a:t>
            </a:r>
            <a:endParaRPr sz="1100"/>
          </a:p>
          <a:p>
            <a:pPr indent="-88900" lvl="0" marL="177800" marR="0" rtl="0" algn="l">
              <a:lnSpc>
                <a:spcPct val="70000"/>
              </a:lnSpc>
              <a:spcBef>
                <a:spcPts val="800"/>
              </a:spcBef>
              <a:spcAft>
                <a:spcPts val="0"/>
              </a:spcAft>
              <a:buClr>
                <a:schemeClr val="dk1"/>
              </a:buClr>
              <a:buSzPts val="1300"/>
              <a:buFont typeface="Arial"/>
              <a:buNone/>
            </a:pPr>
            <a:r>
              <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GB" sz="3300" u="none" cap="none" strike="noStrike">
                <a:solidFill>
                  <a:schemeClr val="dk1"/>
                </a:solidFill>
                <a:latin typeface="Calibri"/>
                <a:ea typeface="Calibri"/>
                <a:cs typeface="Calibri"/>
                <a:sym typeface="Calibri"/>
              </a:rPr>
              <a:t>Exploration: from one sensor to Wireless Sensor Networks</a:t>
            </a:r>
            <a:endParaRPr sz="1100"/>
          </a:p>
        </p:txBody>
      </p:sp>
      <p:sp>
        <p:nvSpPr>
          <p:cNvPr id="305" name="Google Shape;305;p5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Single Data Streams– work on increased data quality/accuracy – </a:t>
            </a:r>
            <a:r>
              <a:rPr b="1" i="0" lang="en-GB" sz="2100" u="none" cap="none" strike="noStrike">
                <a:solidFill>
                  <a:schemeClr val="dk1"/>
                </a:solidFill>
                <a:latin typeface="Calibri"/>
                <a:ea typeface="Calibri"/>
                <a:cs typeface="Calibri"/>
                <a:sym typeface="Calibri"/>
              </a:rPr>
              <a:t>with AI tools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Many data streams – communications, technology, real-life – </a:t>
            </a:r>
            <a:r>
              <a:rPr b="1" i="0" lang="en-GB" sz="2100" u="none" cap="none" strike="noStrike">
                <a:solidFill>
                  <a:schemeClr val="dk1"/>
                </a:solidFill>
                <a:latin typeface="Calibri"/>
                <a:ea typeface="Calibri"/>
                <a:cs typeface="Calibri"/>
                <a:sym typeface="Calibri"/>
              </a:rPr>
              <a:t>from Device to Applications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Making sense of data – </a:t>
            </a:r>
            <a:r>
              <a:rPr b="1" i="0" lang="en-GB" sz="2100" u="none" cap="none" strike="noStrike">
                <a:solidFill>
                  <a:schemeClr val="dk1"/>
                </a:solidFill>
                <a:latin typeface="Calibri"/>
                <a:ea typeface="Calibri"/>
                <a:cs typeface="Calibri"/>
                <a:sym typeface="Calibri"/>
              </a:rPr>
              <a:t>Machine Learning applications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My data and the Internet of Things – </a:t>
            </a:r>
            <a:r>
              <a:rPr b="1" i="0" lang="en-GB" sz="2100" u="none" cap="none" strike="noStrike">
                <a:solidFill>
                  <a:schemeClr val="dk1"/>
                </a:solidFill>
                <a:latin typeface="Calibri"/>
                <a:ea typeface="Calibri"/>
                <a:cs typeface="Calibri"/>
                <a:sym typeface="Calibri"/>
              </a:rPr>
              <a:t>large scale applications</a:t>
            </a:r>
            <a:endParaRPr sz="1100"/>
          </a:p>
          <a:p>
            <a:pPr indent="-171450" lvl="0" marL="1778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Mining at the edges </a:t>
            </a:r>
            <a:r>
              <a:rPr b="0" i="0" lang="en-GB" sz="2100" u="none" cap="none" strike="noStrike">
                <a:solidFill>
                  <a:schemeClr val="dk1"/>
                </a:solidFill>
                <a:latin typeface="Calibri"/>
                <a:ea typeface="Calibri"/>
                <a:cs typeface="Calibri"/>
                <a:sym typeface="Calibri"/>
              </a:rPr>
              <a:t>of the Internet of Things</a:t>
            </a:r>
            <a:endParaRPr sz="1100"/>
          </a:p>
        </p:txBody>
      </p:sp>
      <p:sp>
        <p:nvSpPr>
          <p:cNvPr id="306" name="Google Shape;306;p5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grpSp>
        <p:nvGrpSpPr>
          <p:cNvPr id="312" name="Google Shape;312;p52"/>
          <p:cNvGrpSpPr/>
          <p:nvPr/>
        </p:nvGrpSpPr>
        <p:grpSpPr>
          <a:xfrm>
            <a:off x="1175539" y="736623"/>
            <a:ext cx="6472754" cy="3902227"/>
            <a:chOff x="43386" y="524971"/>
            <a:chExt cx="8630338" cy="5202969"/>
          </a:xfrm>
        </p:grpSpPr>
        <p:grpSp>
          <p:nvGrpSpPr>
            <p:cNvPr id="313" name="Google Shape;313;p52"/>
            <p:cNvGrpSpPr/>
            <p:nvPr/>
          </p:nvGrpSpPr>
          <p:grpSpPr>
            <a:xfrm>
              <a:off x="2165231" y="593911"/>
              <a:ext cx="6508493" cy="5134029"/>
              <a:chOff x="0" y="0"/>
              <a:chExt cx="6508493" cy="5134029"/>
            </a:xfrm>
          </p:grpSpPr>
          <p:sp>
            <p:nvSpPr>
              <p:cNvPr id="314" name="Google Shape;314;p52"/>
              <p:cNvSpPr/>
              <p:nvPr/>
            </p:nvSpPr>
            <p:spPr>
              <a:xfrm rot="10800000">
                <a:off x="2403020" y="0"/>
                <a:ext cx="4101286" cy="1805679"/>
              </a:xfrm>
              <a:custGeom>
                <a:rect b="b" l="l" r="r" t="t"/>
                <a:pathLst>
                  <a:path extrusionOk="0" h="120000" w="120000">
                    <a:moveTo>
                      <a:pt x="0" y="120000"/>
                    </a:moveTo>
                    <a:lnTo>
                      <a:pt x="0" y="0"/>
                    </a:lnTo>
                    <a:lnTo>
                      <a:pt x="95235" y="0"/>
                    </a:lnTo>
                    <a:lnTo>
                      <a:pt x="120000" y="120000"/>
                    </a:lnTo>
                    <a:close/>
                  </a:path>
                </a:pathLst>
              </a:cu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52"/>
              <p:cNvSpPr txBox="1"/>
              <p:nvPr/>
            </p:nvSpPr>
            <p:spPr>
              <a:xfrm>
                <a:off x="3100753" y="0"/>
                <a:ext cx="3358202" cy="1805679"/>
              </a:xfrm>
              <a:prstGeom prst="rect">
                <a:avLst/>
              </a:prstGeom>
              <a:noFill/>
              <a:ln>
                <a:noFill/>
              </a:ln>
            </p:spPr>
            <p:txBody>
              <a:bodyPr anchorCtr="0" anchor="ctr" bIns="45725" lIns="45725" spcFirstLastPara="1" rIns="45725" wrap="square" tIns="45725">
                <a:noAutofit/>
              </a:bodyPr>
              <a:lstStyle/>
              <a:p>
                <a:pPr indent="-127000" lvl="1" marL="127000" marR="0" rtl="0" algn="r">
                  <a:lnSpc>
                    <a:spcPct val="90000"/>
                  </a:lnSpc>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Evaluated understanding</a:t>
                </a:r>
                <a:endParaRPr sz="1100"/>
              </a:p>
            </p:txBody>
          </p:sp>
          <p:sp>
            <p:nvSpPr>
              <p:cNvPr id="316" name="Google Shape;316;p52"/>
              <p:cNvSpPr/>
              <p:nvPr/>
            </p:nvSpPr>
            <p:spPr>
              <a:xfrm>
                <a:off x="1560130" y="0"/>
                <a:ext cx="1692787" cy="1805679"/>
              </a:xfrm>
              <a:prstGeom prst="trapezoid">
                <a:avLst>
                  <a:gd fmla="val 5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 name="Google Shape;317;p52"/>
              <p:cNvSpPr txBox="1"/>
              <p:nvPr/>
            </p:nvSpPr>
            <p:spPr>
              <a:xfrm>
                <a:off x="1560130" y="0"/>
                <a:ext cx="1692787" cy="180567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Clr>
                    <a:schemeClr val="lt1"/>
                  </a:buClr>
                  <a:buSzPts val="1500"/>
                  <a:buFont typeface="Calibri"/>
                  <a:buNone/>
                </a:pPr>
                <a:r>
                  <a:rPr lang="en-GB" sz="1500">
                    <a:solidFill>
                      <a:schemeClr val="lt1"/>
                    </a:solidFill>
                    <a:latin typeface="Calibri"/>
                    <a:ea typeface="Calibri"/>
                    <a:cs typeface="Calibri"/>
                    <a:sym typeface="Calibri"/>
                  </a:rPr>
                  <a:t>Wisdom</a:t>
                </a:r>
                <a:endParaRPr sz="1100"/>
              </a:p>
            </p:txBody>
          </p:sp>
          <p:sp>
            <p:nvSpPr>
              <p:cNvPr id="318" name="Google Shape;318;p52"/>
              <p:cNvSpPr/>
              <p:nvPr/>
            </p:nvSpPr>
            <p:spPr>
              <a:xfrm rot="10800000">
                <a:off x="2683399" y="1805679"/>
                <a:ext cx="3825093" cy="832087"/>
              </a:xfrm>
              <a:custGeom>
                <a:rect b="b" l="l" r="r" t="t"/>
                <a:pathLst>
                  <a:path extrusionOk="0" h="120000" w="120000">
                    <a:moveTo>
                      <a:pt x="0" y="120000"/>
                    </a:moveTo>
                    <a:lnTo>
                      <a:pt x="0" y="0"/>
                    </a:lnTo>
                    <a:lnTo>
                      <a:pt x="107764" y="0"/>
                    </a:lnTo>
                    <a:lnTo>
                      <a:pt x="120000" y="120000"/>
                    </a:lnTo>
                    <a:close/>
                  </a:path>
                </a:pathLst>
              </a:custGeom>
              <a:solidFill>
                <a:schemeClr val="lt1">
                  <a:alpha val="89803"/>
                </a:schemeClr>
              </a:solidFill>
              <a:ln cap="flat" cmpd="sng" w="12700">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52"/>
              <p:cNvSpPr txBox="1"/>
              <p:nvPr/>
            </p:nvSpPr>
            <p:spPr>
              <a:xfrm>
                <a:off x="3073432" y="1805679"/>
                <a:ext cx="3435061" cy="832087"/>
              </a:xfrm>
              <a:prstGeom prst="rect">
                <a:avLst/>
              </a:prstGeom>
              <a:noFill/>
              <a:ln>
                <a:noFill/>
              </a:ln>
            </p:spPr>
            <p:txBody>
              <a:bodyPr anchorCtr="0" anchor="ctr" bIns="45725" lIns="45725" spcFirstLastPara="1" rIns="45725" wrap="square" tIns="45725">
                <a:noAutofit/>
              </a:bodyPr>
              <a:lstStyle/>
              <a:p>
                <a:pPr indent="-127000" lvl="1" marL="127000" marR="0" rtl="0" algn="r">
                  <a:lnSpc>
                    <a:spcPct val="90000"/>
                  </a:lnSpc>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Appreciation of </a:t>
                </a:r>
                <a:r>
                  <a:rPr b="1" i="0" lang="en-GB" sz="1200" u="none" cap="none" strike="noStrike">
                    <a:solidFill>
                      <a:srgbClr val="B5B5B5"/>
                    </a:solidFill>
                    <a:latin typeface="Calibri"/>
                    <a:ea typeface="Calibri"/>
                    <a:cs typeface="Calibri"/>
                    <a:sym typeface="Calibri"/>
                  </a:rPr>
                  <a:t>WHY</a:t>
                </a:r>
                <a:endParaRPr sz="1100"/>
              </a:p>
            </p:txBody>
          </p:sp>
          <p:sp>
            <p:nvSpPr>
              <p:cNvPr id="320" name="Google Shape;320;p52"/>
              <p:cNvSpPr/>
              <p:nvPr/>
            </p:nvSpPr>
            <p:spPr>
              <a:xfrm>
                <a:off x="1170097" y="1805679"/>
                <a:ext cx="2472853" cy="832087"/>
              </a:xfrm>
              <a:prstGeom prst="trapezoid">
                <a:avLst>
                  <a:gd fmla="val 46874"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 name="Google Shape;321;p52"/>
              <p:cNvSpPr txBox="1"/>
              <p:nvPr/>
            </p:nvSpPr>
            <p:spPr>
              <a:xfrm>
                <a:off x="1602846" y="1805679"/>
                <a:ext cx="1607354" cy="832087"/>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Calibri"/>
                  <a:buNone/>
                </a:pPr>
                <a:r>
                  <a:rPr lang="en-GB" sz="1500">
                    <a:solidFill>
                      <a:schemeClr val="lt1"/>
                    </a:solidFill>
                    <a:latin typeface="Calibri"/>
                    <a:ea typeface="Calibri"/>
                    <a:cs typeface="Calibri"/>
                    <a:sym typeface="Calibri"/>
                  </a:rPr>
                  <a:t>Understanding</a:t>
                </a:r>
                <a:endParaRPr sz="1100"/>
              </a:p>
            </p:txBody>
          </p:sp>
          <p:sp>
            <p:nvSpPr>
              <p:cNvPr id="322" name="Google Shape;322;p52"/>
              <p:cNvSpPr/>
              <p:nvPr/>
            </p:nvSpPr>
            <p:spPr>
              <a:xfrm rot="10800000">
                <a:off x="3065276" y="2637767"/>
                <a:ext cx="3435061" cy="832087"/>
              </a:xfrm>
              <a:custGeom>
                <a:rect b="b" l="l" r="r" t="t"/>
                <a:pathLst>
                  <a:path extrusionOk="0" h="120000" w="120000">
                    <a:moveTo>
                      <a:pt x="0" y="120000"/>
                    </a:moveTo>
                    <a:lnTo>
                      <a:pt x="0" y="0"/>
                    </a:lnTo>
                    <a:lnTo>
                      <a:pt x="106375" y="0"/>
                    </a:lnTo>
                    <a:lnTo>
                      <a:pt x="120000" y="120000"/>
                    </a:lnTo>
                    <a:close/>
                  </a:path>
                </a:pathLst>
              </a:cu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2"/>
              <p:cNvSpPr txBox="1"/>
              <p:nvPr/>
            </p:nvSpPr>
            <p:spPr>
              <a:xfrm>
                <a:off x="3455308" y="2637767"/>
                <a:ext cx="3045028" cy="832087"/>
              </a:xfrm>
              <a:prstGeom prst="rect">
                <a:avLst/>
              </a:prstGeom>
              <a:noFill/>
              <a:ln>
                <a:noFill/>
              </a:ln>
            </p:spPr>
            <p:txBody>
              <a:bodyPr anchorCtr="0" anchor="ctr" bIns="45725" lIns="45725" spcFirstLastPara="1" rIns="45725" wrap="square" tIns="45725">
                <a:noAutofit/>
              </a:bodyPr>
              <a:lstStyle/>
              <a:p>
                <a:pPr indent="-127000" lvl="1" marL="127000" marR="0" rtl="0" algn="r">
                  <a:lnSpc>
                    <a:spcPct val="90000"/>
                  </a:lnSpc>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Answers to </a:t>
                </a:r>
                <a:r>
                  <a:rPr b="1" i="0" lang="en-GB" sz="1200" u="none" cap="none" strike="noStrike">
                    <a:solidFill>
                      <a:schemeClr val="accent4"/>
                    </a:solidFill>
                    <a:latin typeface="Calibri"/>
                    <a:ea typeface="Calibri"/>
                    <a:cs typeface="Calibri"/>
                    <a:sym typeface="Calibri"/>
                  </a:rPr>
                  <a:t>HOW</a:t>
                </a:r>
                <a:r>
                  <a:rPr b="0" i="0" lang="en-GB" sz="1200" u="none" cap="none" strike="noStrike">
                    <a:solidFill>
                      <a:schemeClr val="dk1"/>
                    </a:solidFill>
                    <a:latin typeface="Calibri"/>
                    <a:ea typeface="Calibri"/>
                    <a:cs typeface="Calibri"/>
                    <a:sym typeface="Calibri"/>
                  </a:rPr>
                  <a:t> questions</a:t>
                </a:r>
                <a:endParaRPr sz="1100"/>
              </a:p>
            </p:txBody>
          </p:sp>
          <p:sp>
            <p:nvSpPr>
              <p:cNvPr id="324" name="Google Shape;324;p52"/>
              <p:cNvSpPr/>
              <p:nvPr/>
            </p:nvSpPr>
            <p:spPr>
              <a:xfrm>
                <a:off x="780065" y="2637767"/>
                <a:ext cx="3252918" cy="832087"/>
              </a:xfrm>
              <a:prstGeom prst="trapezoid">
                <a:avLst>
                  <a:gd fmla="val 46874"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 name="Google Shape;325;p52"/>
              <p:cNvSpPr txBox="1"/>
              <p:nvPr/>
            </p:nvSpPr>
            <p:spPr>
              <a:xfrm>
                <a:off x="1349325" y="2637767"/>
                <a:ext cx="2114396" cy="832087"/>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Calibri"/>
                  <a:buNone/>
                </a:pPr>
                <a:r>
                  <a:rPr lang="en-GB" sz="1500">
                    <a:solidFill>
                      <a:schemeClr val="lt1"/>
                    </a:solidFill>
                    <a:latin typeface="Calibri"/>
                    <a:ea typeface="Calibri"/>
                    <a:cs typeface="Calibri"/>
                    <a:sym typeface="Calibri"/>
                  </a:rPr>
                  <a:t>Knowledge</a:t>
                </a:r>
                <a:endParaRPr sz="1100"/>
              </a:p>
            </p:txBody>
          </p:sp>
          <p:sp>
            <p:nvSpPr>
              <p:cNvPr id="326" name="Google Shape;326;p52"/>
              <p:cNvSpPr/>
              <p:nvPr/>
            </p:nvSpPr>
            <p:spPr>
              <a:xfrm rot="10800000">
                <a:off x="4020361" y="3469854"/>
                <a:ext cx="2484225" cy="832087"/>
              </a:xfrm>
              <a:custGeom>
                <a:rect b="b" l="l" r="r" t="t"/>
                <a:pathLst>
                  <a:path extrusionOk="0" h="120000" w="120000">
                    <a:moveTo>
                      <a:pt x="0" y="120000"/>
                    </a:moveTo>
                    <a:lnTo>
                      <a:pt x="0" y="0"/>
                    </a:lnTo>
                    <a:lnTo>
                      <a:pt x="101160" y="0"/>
                    </a:lnTo>
                    <a:lnTo>
                      <a:pt x="120000" y="120000"/>
                    </a:lnTo>
                    <a:close/>
                  </a:path>
                </a:pathLst>
              </a:cu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 name="Google Shape;327;p52"/>
              <p:cNvSpPr txBox="1"/>
              <p:nvPr/>
            </p:nvSpPr>
            <p:spPr>
              <a:xfrm>
                <a:off x="4309260" y="3469854"/>
                <a:ext cx="2166025" cy="832087"/>
              </a:xfrm>
              <a:prstGeom prst="rect">
                <a:avLst/>
              </a:prstGeom>
              <a:noFill/>
              <a:ln>
                <a:noFill/>
              </a:ln>
            </p:spPr>
            <p:txBody>
              <a:bodyPr anchorCtr="0" anchor="ctr" bIns="45725" lIns="45725" spcFirstLastPara="1" rIns="45725" wrap="square" tIns="45725">
                <a:noAutofit/>
              </a:bodyPr>
              <a:lstStyle/>
              <a:p>
                <a:pPr indent="-127000" lvl="1" marL="127000" marR="0" rtl="0" algn="r">
                  <a:lnSpc>
                    <a:spcPct val="90000"/>
                  </a:lnSpc>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Answers to </a:t>
                </a:r>
                <a:r>
                  <a:rPr b="1" i="0" lang="en-GB" sz="1200" u="none" cap="none" strike="noStrike">
                    <a:solidFill>
                      <a:srgbClr val="81D2FF"/>
                    </a:solidFill>
                    <a:latin typeface="Calibri"/>
                    <a:ea typeface="Calibri"/>
                    <a:cs typeface="Calibri"/>
                    <a:sym typeface="Calibri"/>
                  </a:rPr>
                  <a:t>WHO</a:t>
                </a:r>
                <a:r>
                  <a:rPr b="0" i="0" lang="en-GB" sz="1200" u="none" cap="none" strike="noStrike">
                    <a:solidFill>
                      <a:schemeClr val="dk1"/>
                    </a:solidFill>
                    <a:latin typeface="Calibri"/>
                    <a:ea typeface="Calibri"/>
                    <a:cs typeface="Calibri"/>
                    <a:sym typeface="Calibri"/>
                  </a:rPr>
                  <a:t>, </a:t>
                </a:r>
                <a:r>
                  <a:rPr b="1" i="0" lang="en-GB" sz="1200" u="none" cap="none" strike="noStrike">
                    <a:solidFill>
                      <a:srgbClr val="81D2FF"/>
                    </a:solidFill>
                    <a:latin typeface="Calibri"/>
                    <a:ea typeface="Calibri"/>
                    <a:cs typeface="Calibri"/>
                    <a:sym typeface="Calibri"/>
                  </a:rPr>
                  <a:t>WHAT</a:t>
                </a:r>
                <a:r>
                  <a:rPr b="0" i="0" lang="en-GB" sz="1200" u="none" cap="none" strike="noStrike">
                    <a:solidFill>
                      <a:schemeClr val="dk1"/>
                    </a:solidFill>
                    <a:latin typeface="Calibri"/>
                    <a:ea typeface="Calibri"/>
                    <a:cs typeface="Calibri"/>
                    <a:sym typeface="Calibri"/>
                  </a:rPr>
                  <a:t>, </a:t>
                </a:r>
                <a:r>
                  <a:rPr b="1" i="0" lang="en-GB" sz="1200" u="none" cap="none" strike="noStrike">
                    <a:solidFill>
                      <a:srgbClr val="81D2FF"/>
                    </a:solidFill>
                    <a:latin typeface="Calibri"/>
                    <a:ea typeface="Calibri"/>
                    <a:cs typeface="Calibri"/>
                    <a:sym typeface="Calibri"/>
                  </a:rPr>
                  <a:t>WHERE</a:t>
                </a:r>
                <a:r>
                  <a:rPr b="0" i="0" lang="en-GB" sz="1200" u="none" cap="none" strike="noStrike">
                    <a:solidFill>
                      <a:schemeClr val="dk1"/>
                    </a:solidFill>
                    <a:latin typeface="Calibri"/>
                    <a:ea typeface="Calibri"/>
                    <a:cs typeface="Calibri"/>
                    <a:sym typeface="Calibri"/>
                  </a:rPr>
                  <a:t> and </a:t>
                </a:r>
                <a:r>
                  <a:rPr b="1" i="0" lang="en-GB" sz="1200" u="none" cap="none" strike="noStrike">
                    <a:solidFill>
                      <a:srgbClr val="81D2FF"/>
                    </a:solidFill>
                    <a:latin typeface="Calibri"/>
                    <a:ea typeface="Calibri"/>
                    <a:cs typeface="Calibri"/>
                    <a:sym typeface="Calibri"/>
                  </a:rPr>
                  <a:t>WHEN</a:t>
                </a:r>
                <a:r>
                  <a:rPr b="0" i="0" lang="en-GB" sz="1200" u="none" cap="none" strike="noStrike">
                    <a:solidFill>
                      <a:schemeClr val="dk1"/>
                    </a:solidFill>
                    <a:latin typeface="Calibri"/>
                    <a:ea typeface="Calibri"/>
                    <a:cs typeface="Calibri"/>
                    <a:sym typeface="Calibri"/>
                  </a:rPr>
                  <a:t> questions</a:t>
                </a:r>
                <a:endParaRPr sz="1100"/>
              </a:p>
            </p:txBody>
          </p:sp>
          <p:sp>
            <p:nvSpPr>
              <p:cNvPr id="328" name="Google Shape;328;p52"/>
              <p:cNvSpPr/>
              <p:nvPr/>
            </p:nvSpPr>
            <p:spPr>
              <a:xfrm>
                <a:off x="390032" y="3469854"/>
                <a:ext cx="4032983" cy="832087"/>
              </a:xfrm>
              <a:prstGeom prst="trapezoid">
                <a:avLst>
                  <a:gd fmla="val 46874" name="adj"/>
                </a:avLst>
              </a:prstGeom>
              <a:solidFill>
                <a:srgbClr val="599BD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 name="Google Shape;329;p52"/>
              <p:cNvSpPr txBox="1"/>
              <p:nvPr/>
            </p:nvSpPr>
            <p:spPr>
              <a:xfrm>
                <a:off x="1095804" y="3469854"/>
                <a:ext cx="2621439" cy="832087"/>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Calibri"/>
                  <a:buNone/>
                </a:pPr>
                <a:r>
                  <a:rPr lang="en-GB" sz="1500">
                    <a:solidFill>
                      <a:schemeClr val="lt1"/>
                    </a:solidFill>
                    <a:latin typeface="Calibri"/>
                    <a:ea typeface="Calibri"/>
                    <a:cs typeface="Calibri"/>
                    <a:sym typeface="Calibri"/>
                  </a:rPr>
                  <a:t>Information</a:t>
                </a:r>
                <a:endParaRPr sz="1100"/>
              </a:p>
            </p:txBody>
          </p:sp>
          <p:sp>
            <p:nvSpPr>
              <p:cNvPr id="330" name="Google Shape;330;p52"/>
              <p:cNvSpPr/>
              <p:nvPr/>
            </p:nvSpPr>
            <p:spPr>
              <a:xfrm rot="10800000">
                <a:off x="4248369" y="4301942"/>
                <a:ext cx="2253454" cy="832087"/>
              </a:xfrm>
              <a:custGeom>
                <a:rect b="b" l="l" r="r" t="t"/>
                <a:pathLst>
                  <a:path extrusionOk="0" h="120000" w="120000">
                    <a:moveTo>
                      <a:pt x="0" y="120000"/>
                    </a:moveTo>
                    <a:lnTo>
                      <a:pt x="0" y="0"/>
                    </a:lnTo>
                    <a:lnTo>
                      <a:pt x="99230" y="0"/>
                    </a:lnTo>
                    <a:lnTo>
                      <a:pt x="120000" y="120000"/>
                    </a:lnTo>
                    <a:close/>
                  </a:path>
                </a:pathLst>
              </a:custGeom>
              <a:solidFill>
                <a:schemeClr val="lt1">
                  <a:alpha val="89803"/>
                </a:schemeClr>
              </a:solidFill>
              <a:ln cap="flat" cmpd="sng" w="12700">
                <a:solidFill>
                  <a:schemeClr val="accent6"/>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 name="Google Shape;331;p52"/>
              <p:cNvSpPr txBox="1"/>
              <p:nvPr/>
            </p:nvSpPr>
            <p:spPr>
              <a:xfrm>
                <a:off x="4554380" y="4301942"/>
                <a:ext cx="1922410" cy="832087"/>
              </a:xfrm>
              <a:prstGeom prst="rect">
                <a:avLst/>
              </a:prstGeom>
              <a:noFill/>
              <a:ln>
                <a:noFill/>
              </a:ln>
            </p:spPr>
            <p:txBody>
              <a:bodyPr anchorCtr="0" anchor="ctr" bIns="45725" lIns="45725" spcFirstLastPara="1" rIns="45725" wrap="square" tIns="45725">
                <a:noAutofit/>
              </a:bodyPr>
              <a:lstStyle/>
              <a:p>
                <a:pPr indent="-127000" lvl="1" marL="127000" marR="0" rtl="0" algn="r">
                  <a:lnSpc>
                    <a:spcPct val="90000"/>
                  </a:lnSpc>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Symbols</a:t>
                </a:r>
                <a:endParaRPr sz="1100"/>
              </a:p>
            </p:txBody>
          </p:sp>
          <p:sp>
            <p:nvSpPr>
              <p:cNvPr id="332" name="Google Shape;332;p52"/>
              <p:cNvSpPr/>
              <p:nvPr/>
            </p:nvSpPr>
            <p:spPr>
              <a:xfrm>
                <a:off x="0" y="4301942"/>
                <a:ext cx="4813048" cy="832087"/>
              </a:xfrm>
              <a:prstGeom prst="trapezoid">
                <a:avLst>
                  <a:gd fmla="val 46874"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52"/>
              <p:cNvSpPr txBox="1"/>
              <p:nvPr/>
            </p:nvSpPr>
            <p:spPr>
              <a:xfrm>
                <a:off x="842283" y="4301942"/>
                <a:ext cx="3128481" cy="832087"/>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Calibri"/>
                  <a:buNone/>
                </a:pPr>
                <a:r>
                  <a:rPr lang="en-GB" sz="1500">
                    <a:solidFill>
                      <a:schemeClr val="lt1"/>
                    </a:solidFill>
                    <a:latin typeface="Calibri"/>
                    <a:ea typeface="Calibri"/>
                    <a:cs typeface="Calibri"/>
                    <a:sym typeface="Calibri"/>
                  </a:rPr>
                  <a:t>Data</a:t>
                </a:r>
                <a:endParaRPr sz="1100"/>
              </a:p>
            </p:txBody>
          </p:sp>
        </p:grpSp>
        <p:grpSp>
          <p:nvGrpSpPr>
            <p:cNvPr id="334" name="Google Shape;334;p52"/>
            <p:cNvGrpSpPr/>
            <p:nvPr/>
          </p:nvGrpSpPr>
          <p:grpSpPr>
            <a:xfrm>
              <a:off x="43386" y="524971"/>
              <a:ext cx="4252764" cy="5085804"/>
              <a:chOff x="138275" y="524971"/>
              <a:chExt cx="4252764" cy="5085804"/>
            </a:xfrm>
          </p:grpSpPr>
          <p:sp>
            <p:nvSpPr>
              <p:cNvPr id="335" name="Google Shape;335;p52"/>
              <p:cNvSpPr/>
              <p:nvPr/>
            </p:nvSpPr>
            <p:spPr>
              <a:xfrm rot="-3884057">
                <a:off x="509365" y="2825833"/>
                <a:ext cx="5089584" cy="554487"/>
              </a:xfrm>
              <a:prstGeom prst="notchedRightArrow">
                <a:avLst>
                  <a:gd fmla="val 50000" name="adj1"/>
                  <a:gd fmla="val 50000" name="adj2"/>
                </a:avLst>
              </a:prstGeom>
              <a:solidFill>
                <a:srgbClr val="CCD3E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 name="Google Shape;336;p52"/>
              <p:cNvSpPr/>
              <p:nvPr/>
            </p:nvSpPr>
            <p:spPr>
              <a:xfrm>
                <a:off x="138275" y="4494904"/>
                <a:ext cx="1750918" cy="111587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 name="Google Shape;337;p52"/>
              <p:cNvSpPr txBox="1"/>
              <p:nvPr/>
            </p:nvSpPr>
            <p:spPr>
              <a:xfrm>
                <a:off x="138275" y="4494904"/>
                <a:ext cx="1750918" cy="1115871"/>
              </a:xfrm>
              <a:prstGeom prst="rect">
                <a:avLst/>
              </a:prstGeom>
              <a:noFill/>
              <a:ln>
                <a:noFill/>
              </a:ln>
            </p:spPr>
            <p:txBody>
              <a:bodyPr anchorCtr="0" anchor="b" bIns="128000" lIns="128000" spcFirstLastPara="1" rIns="128000" wrap="square" tIns="128000">
                <a:noAutofit/>
              </a:bodyPr>
              <a:lstStyle/>
              <a:p>
                <a:pPr indent="0" lvl="0" marL="0" marR="0" rtl="0" algn="ctr">
                  <a:lnSpc>
                    <a:spcPct val="9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Less Important</a:t>
                </a:r>
                <a:endParaRPr sz="1100"/>
              </a:p>
            </p:txBody>
          </p:sp>
          <p:sp>
            <p:nvSpPr>
              <p:cNvPr id="338" name="Google Shape;338;p52"/>
              <p:cNvSpPr/>
              <p:nvPr/>
            </p:nvSpPr>
            <p:spPr>
              <a:xfrm>
                <a:off x="1933469" y="4906754"/>
                <a:ext cx="343905" cy="343905"/>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 name="Google Shape;339;p52"/>
              <p:cNvSpPr/>
              <p:nvPr/>
            </p:nvSpPr>
            <p:spPr>
              <a:xfrm>
                <a:off x="1639031" y="524971"/>
                <a:ext cx="2234397" cy="88217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 name="Google Shape;340;p52"/>
              <p:cNvSpPr txBox="1"/>
              <p:nvPr/>
            </p:nvSpPr>
            <p:spPr>
              <a:xfrm>
                <a:off x="1639031" y="524971"/>
                <a:ext cx="2234397" cy="882171"/>
              </a:xfrm>
              <a:prstGeom prst="rect">
                <a:avLst/>
              </a:prstGeom>
              <a:noFill/>
              <a:ln>
                <a:noFill/>
              </a:ln>
            </p:spPr>
            <p:txBody>
              <a:bodyPr anchorCtr="0" anchor="t" bIns="128000" lIns="128000" spcFirstLastPara="1" rIns="128000" wrap="square" tIns="128000">
                <a:noAutofit/>
              </a:bodyPr>
              <a:lstStyle/>
              <a:p>
                <a:pPr indent="0" lvl="0" marL="0" marR="0" rtl="0" algn="ctr">
                  <a:lnSpc>
                    <a:spcPct val="9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More Important</a:t>
                </a:r>
                <a:endParaRPr sz="1100"/>
              </a:p>
            </p:txBody>
          </p:sp>
          <p:sp>
            <p:nvSpPr>
              <p:cNvPr id="341" name="Google Shape;341;p52"/>
              <p:cNvSpPr/>
              <p:nvPr/>
            </p:nvSpPr>
            <p:spPr>
              <a:xfrm>
                <a:off x="3802818" y="975368"/>
                <a:ext cx="344472" cy="34447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42" name="Google Shape;342;p52"/>
            <p:cNvSpPr txBox="1"/>
            <p:nvPr/>
          </p:nvSpPr>
          <p:spPr>
            <a:xfrm rot="-3890276">
              <a:off x="617197" y="2803583"/>
              <a:ext cx="3268587" cy="52322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Benefits to Humanity</a:t>
              </a:r>
              <a:endParaRPr sz="1100"/>
            </a:p>
          </p:txBody>
        </p:sp>
      </p:grpSp>
      <p:sp>
        <p:nvSpPr>
          <p:cNvPr id="343" name="Google Shape;343;p52"/>
          <p:cNvSpPr txBox="1"/>
          <p:nvPr/>
        </p:nvSpPr>
        <p:spPr>
          <a:xfrm>
            <a:off x="1316606" y="81470"/>
            <a:ext cx="6433684" cy="5309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dk1"/>
                </a:solidFill>
                <a:latin typeface="Calibri"/>
                <a:ea typeface="Calibri"/>
                <a:cs typeface="Calibri"/>
                <a:sym typeface="Calibri"/>
              </a:rPr>
              <a:t>Value is created by making sense of data</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1239592" y="-36909"/>
            <a:ext cx="6664816" cy="85725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Focus: data handling technology systems</a:t>
            </a:r>
            <a:endParaRPr sz="1100"/>
          </a:p>
        </p:txBody>
      </p:sp>
      <p:sp>
        <p:nvSpPr>
          <p:cNvPr id="349" name="Google Shape;349;p5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14300" lvl="0" marL="177800" marR="0" rtl="0" algn="l">
              <a:lnSpc>
                <a:spcPct val="90000"/>
              </a:lnSpc>
              <a:spcBef>
                <a:spcPts val="0"/>
              </a:spcBef>
              <a:spcAft>
                <a:spcPts val="0"/>
              </a:spcAft>
              <a:buClr>
                <a:schemeClr val="dk1"/>
              </a:buClr>
              <a:buSzPts val="900"/>
              <a:buFont typeface="Arial"/>
              <a:buNone/>
            </a:pPr>
            <a:r>
              <a:t/>
            </a:r>
            <a:endParaRPr b="0" i="0" sz="900" u="none" cap="none" strike="noStrike">
              <a:solidFill>
                <a:schemeClr val="dk1"/>
              </a:solidFill>
              <a:latin typeface="Calibri"/>
              <a:ea typeface="Calibri"/>
              <a:cs typeface="Calibri"/>
              <a:sym typeface="Calibri"/>
            </a:endParaRPr>
          </a:p>
          <a:p>
            <a:pPr indent="-114300" lvl="0" marL="177800" marR="0" rtl="0" algn="l">
              <a:lnSpc>
                <a:spcPct val="90000"/>
              </a:lnSpc>
              <a:spcBef>
                <a:spcPts val="800"/>
              </a:spcBef>
              <a:spcAft>
                <a:spcPts val="0"/>
              </a:spcAft>
              <a:buClr>
                <a:schemeClr val="dk1"/>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350" name="Google Shape;350;p53"/>
          <p:cNvSpPr txBox="1"/>
          <p:nvPr/>
        </p:nvSpPr>
        <p:spPr>
          <a:xfrm>
            <a:off x="4960074" y="4967355"/>
            <a:ext cx="3159848" cy="32316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u="sng">
                <a:solidFill>
                  <a:schemeClr val="hlink"/>
                </a:solidFill>
                <a:latin typeface="Calibri"/>
                <a:ea typeface="Calibri"/>
                <a:cs typeface="Calibri"/>
                <a:sym typeface="Calibri"/>
                <a:hlinkClick r:id="rId3"/>
              </a:rPr>
              <a:t>http://www.cognitivecybernetics.com/PrimerFoU_files/image004.jpg</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51" name="Google Shape;351;p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52" name="Google Shape;352;p53"/>
          <p:cNvSpPr/>
          <p:nvPr/>
        </p:nvSpPr>
        <p:spPr>
          <a:xfrm>
            <a:off x="2265590" y="3502531"/>
            <a:ext cx="4400550" cy="718458"/>
          </a:xfrm>
          <a:prstGeom prst="trapezoid">
            <a:avLst>
              <a:gd fmla="val 77983"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3" name="Google Shape;353;p53"/>
          <p:cNvSpPr/>
          <p:nvPr/>
        </p:nvSpPr>
        <p:spPr>
          <a:xfrm>
            <a:off x="2793035" y="2827935"/>
            <a:ext cx="3347357" cy="718458"/>
          </a:xfrm>
          <a:prstGeom prst="trapezoid">
            <a:avLst>
              <a:gd fmla="val 7906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4" name="Google Shape;354;p53"/>
          <p:cNvSpPr/>
          <p:nvPr/>
        </p:nvSpPr>
        <p:spPr>
          <a:xfrm>
            <a:off x="3359125" y="2198914"/>
            <a:ext cx="2215239" cy="631210"/>
          </a:xfrm>
          <a:prstGeom prst="trapezoid">
            <a:avLst>
              <a:gd fmla="val 59331"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5" name="Google Shape;355;p53"/>
          <p:cNvSpPr/>
          <p:nvPr/>
        </p:nvSpPr>
        <p:spPr>
          <a:xfrm>
            <a:off x="3733888" y="1567704"/>
            <a:ext cx="1464126" cy="631210"/>
          </a:xfrm>
          <a:prstGeom prst="trapezoid">
            <a:avLst>
              <a:gd fmla="val 52876"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53"/>
          <p:cNvSpPr/>
          <p:nvPr/>
        </p:nvSpPr>
        <p:spPr>
          <a:xfrm>
            <a:off x="4065816" y="1200150"/>
            <a:ext cx="800099" cy="369357"/>
          </a:xfrm>
          <a:prstGeom prst="trapezoid">
            <a:avLst>
              <a:gd fmla="val 6337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57" name="Google Shape;357;p53"/>
          <p:cNvGrpSpPr/>
          <p:nvPr/>
        </p:nvGrpSpPr>
        <p:grpSpPr>
          <a:xfrm>
            <a:off x="2539538" y="1100249"/>
            <a:ext cx="3858498" cy="3114303"/>
            <a:chOff x="1862051" y="1475312"/>
            <a:chExt cx="5144664" cy="4152404"/>
          </a:xfrm>
        </p:grpSpPr>
        <p:grpSp>
          <p:nvGrpSpPr>
            <p:cNvPr id="358" name="Google Shape;358;p53"/>
            <p:cNvGrpSpPr/>
            <p:nvPr/>
          </p:nvGrpSpPr>
          <p:grpSpPr>
            <a:xfrm>
              <a:off x="1862051" y="1475312"/>
              <a:ext cx="5144664" cy="3378100"/>
              <a:chOff x="2515532" y="1956312"/>
              <a:chExt cx="4136970" cy="2716423"/>
            </a:xfrm>
          </p:grpSpPr>
          <p:sp>
            <p:nvSpPr>
              <p:cNvPr id="359" name="Google Shape;359;p53"/>
              <p:cNvSpPr/>
              <p:nvPr/>
            </p:nvSpPr>
            <p:spPr>
              <a:xfrm>
                <a:off x="2515532" y="3922980"/>
                <a:ext cx="4136970" cy="749755"/>
              </a:xfrm>
              <a:prstGeom prst="trapezoid">
                <a:avLst>
                  <a:gd fmla="val 79060" name="adj"/>
                </a:avLst>
              </a:prstGeom>
              <a:solidFill>
                <a:srgbClr val="ACB8CA">
                  <a:alpha val="2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53"/>
              <p:cNvSpPr/>
              <p:nvPr/>
            </p:nvSpPr>
            <p:spPr>
              <a:xfrm>
                <a:off x="3101705" y="3081202"/>
                <a:ext cx="2953652" cy="841615"/>
              </a:xfrm>
              <a:prstGeom prst="trapezoid">
                <a:avLst>
                  <a:gd fmla="val 59331" name="adj"/>
                </a:avLst>
              </a:prstGeom>
              <a:solidFill>
                <a:srgbClr val="ACB8CA">
                  <a:alpha val="2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53"/>
              <p:cNvSpPr/>
              <p:nvPr/>
            </p:nvSpPr>
            <p:spPr>
              <a:xfrm>
                <a:off x="3601389" y="2239591"/>
                <a:ext cx="1952168" cy="841615"/>
              </a:xfrm>
              <a:prstGeom prst="trapezoid">
                <a:avLst>
                  <a:gd fmla="val 52876" name="adj"/>
                </a:avLst>
              </a:prstGeom>
              <a:solidFill>
                <a:srgbClr val="ACB8CA">
                  <a:alpha val="2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2" name="Google Shape;362;p53"/>
              <p:cNvSpPr/>
              <p:nvPr/>
            </p:nvSpPr>
            <p:spPr>
              <a:xfrm>
                <a:off x="4043962" y="1956312"/>
                <a:ext cx="1066798" cy="285685"/>
              </a:xfrm>
              <a:prstGeom prst="trapezoid">
                <a:avLst>
                  <a:gd fmla="val 63378" name="adj"/>
                </a:avLst>
              </a:prstGeom>
              <a:solidFill>
                <a:srgbClr val="ACB8CA">
                  <a:alpha val="2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3" name="Google Shape;363;p53"/>
            <p:cNvSpPr/>
            <p:nvPr/>
          </p:nvSpPr>
          <p:spPr>
            <a:xfrm>
              <a:off x="1862051" y="4846320"/>
              <a:ext cx="5137265" cy="781396"/>
            </a:xfrm>
            <a:custGeom>
              <a:rect b="b" l="l" r="r" t="t"/>
              <a:pathLst>
                <a:path extrusionOk="0" h="781396" w="5137265">
                  <a:moveTo>
                    <a:pt x="2576945" y="781396"/>
                  </a:moveTo>
                  <a:lnTo>
                    <a:pt x="0" y="0"/>
                  </a:lnTo>
                  <a:lnTo>
                    <a:pt x="5137265" y="8313"/>
                  </a:lnTo>
                  <a:lnTo>
                    <a:pt x="2576945" y="781396"/>
                  </a:lnTo>
                  <a:close/>
                </a:path>
              </a:pathLst>
            </a:custGeom>
            <a:solidFill>
              <a:srgbClr val="ACB8CA">
                <a:alpha val="2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4" name="Google Shape;364;p53"/>
          <p:cNvSpPr/>
          <p:nvPr/>
        </p:nvSpPr>
        <p:spPr>
          <a:xfrm>
            <a:off x="1239592" y="3584837"/>
            <a:ext cx="3526969" cy="638138"/>
          </a:xfrm>
          <a:prstGeom prst="leftRightArrowCallout">
            <a:avLst>
              <a:gd fmla="val 25000" name="adj1"/>
              <a:gd fmla="val 25000" name="adj2"/>
              <a:gd fmla="val 25000" name="adj3"/>
              <a:gd fmla="val 83417" name="adj4"/>
            </a:avLst>
          </a:prstGeom>
          <a:solidFill>
            <a:schemeClr val="accent2">
              <a:alpha val="36862"/>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65" name="Google Shape;365;p53"/>
          <p:cNvCxnSpPr>
            <a:stCxn id="366" idx="2"/>
            <a:endCxn id="352" idx="3"/>
          </p:cNvCxnSpPr>
          <p:nvPr/>
        </p:nvCxnSpPr>
        <p:spPr>
          <a:xfrm flipH="1">
            <a:off x="6386059" y="3131365"/>
            <a:ext cx="749400" cy="730500"/>
          </a:xfrm>
          <a:prstGeom prst="straightConnector1">
            <a:avLst/>
          </a:prstGeom>
          <a:noFill/>
          <a:ln cap="flat" cmpd="sng" w="12700">
            <a:solidFill>
              <a:schemeClr val="dk1"/>
            </a:solidFill>
            <a:prstDash val="solid"/>
            <a:miter lim="800000"/>
            <a:headEnd len="sm" w="sm" type="none"/>
            <a:tailEnd len="med" w="med" type="triangle"/>
          </a:ln>
        </p:spPr>
      </p:cxnSp>
      <p:cxnSp>
        <p:nvCxnSpPr>
          <p:cNvPr id="367" name="Google Shape;367;p53"/>
          <p:cNvCxnSpPr>
            <a:stCxn id="368" idx="2"/>
            <a:endCxn id="359" idx="1"/>
          </p:cNvCxnSpPr>
          <p:nvPr/>
        </p:nvCxnSpPr>
        <p:spPr>
          <a:xfrm>
            <a:off x="2179002" y="2969782"/>
            <a:ext cx="636900" cy="314400"/>
          </a:xfrm>
          <a:prstGeom prst="straightConnector1">
            <a:avLst/>
          </a:prstGeom>
          <a:noFill/>
          <a:ln cap="flat" cmpd="sng" w="12700">
            <a:solidFill>
              <a:schemeClr val="dk1"/>
            </a:solidFill>
            <a:prstDash val="solid"/>
            <a:miter lim="800000"/>
            <a:headEnd len="sm" w="sm" type="none"/>
            <a:tailEnd len="med" w="med" type="triangle"/>
          </a:ln>
        </p:spPr>
      </p:cxnSp>
      <p:sp>
        <p:nvSpPr>
          <p:cNvPr id="369" name="Google Shape;369;p53"/>
          <p:cNvSpPr txBox="1"/>
          <p:nvPr/>
        </p:nvSpPr>
        <p:spPr>
          <a:xfrm>
            <a:off x="1509802" y="3557657"/>
            <a:ext cx="1127857"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Data-handling</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technology</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system</a:t>
            </a:r>
            <a:endParaRPr sz="1100"/>
          </a:p>
        </p:txBody>
      </p:sp>
      <p:sp>
        <p:nvSpPr>
          <p:cNvPr id="368" name="Google Shape;368;p53"/>
          <p:cNvSpPr txBox="1"/>
          <p:nvPr/>
        </p:nvSpPr>
        <p:spPr>
          <a:xfrm>
            <a:off x="1129030" y="2323451"/>
            <a:ext cx="2099945" cy="64633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Data-handling technology</a:t>
            </a:r>
            <a:endParaRPr sz="1100"/>
          </a:p>
          <a:p>
            <a:pPr indent="0" lvl="0" marL="0" marR="0" rtl="0" algn="ctr">
              <a:spcBef>
                <a:spcPts val="0"/>
              </a:spcBef>
              <a:spcAft>
                <a:spcPts val="0"/>
              </a:spcAft>
              <a:buNone/>
            </a:pPr>
            <a:r>
              <a:rPr lang="en-GB" sz="1200">
                <a:solidFill>
                  <a:schemeClr val="dk1"/>
                </a:solidFill>
                <a:latin typeface="Calibri"/>
                <a:ea typeface="Calibri"/>
                <a:cs typeface="Calibri"/>
                <a:sym typeface="Calibri"/>
              </a:rPr>
              <a:t>allows human cognitive energy</a:t>
            </a:r>
            <a:endParaRPr sz="1100"/>
          </a:p>
          <a:p>
            <a:pPr indent="0" lvl="0" marL="0" marR="0" rtl="0" algn="ctr">
              <a:spcBef>
                <a:spcPts val="0"/>
              </a:spcBef>
              <a:spcAft>
                <a:spcPts val="0"/>
              </a:spcAft>
              <a:buNone/>
            </a:pPr>
            <a:r>
              <a:rPr lang="en-GB" sz="1200">
                <a:solidFill>
                  <a:schemeClr val="dk1"/>
                </a:solidFill>
                <a:latin typeface="Calibri"/>
                <a:ea typeface="Calibri"/>
                <a:cs typeface="Calibri"/>
                <a:sym typeface="Calibri"/>
              </a:rPr>
              <a:t>to shift upward.</a:t>
            </a:r>
            <a:endParaRPr sz="1100"/>
          </a:p>
        </p:txBody>
      </p:sp>
      <p:sp>
        <p:nvSpPr>
          <p:cNvPr id="370" name="Google Shape;370;p53"/>
          <p:cNvSpPr txBox="1"/>
          <p:nvPr/>
        </p:nvSpPr>
        <p:spPr>
          <a:xfrm>
            <a:off x="3815835" y="1076315"/>
            <a:ext cx="1313484" cy="3185488"/>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b="1" lang="en-GB" sz="1500">
                <a:solidFill>
                  <a:schemeClr val="dk1"/>
                </a:solidFill>
                <a:latin typeface="Calibri"/>
                <a:ea typeface="Calibri"/>
                <a:cs typeface="Calibri"/>
                <a:sym typeface="Calibri"/>
              </a:rPr>
              <a:t>VISION</a:t>
            </a:r>
            <a:endParaRPr sz="1100"/>
          </a:p>
          <a:p>
            <a:pPr indent="0" lvl="0" marL="0" marR="0" rtl="0" algn="ctr">
              <a:lnSpc>
                <a:spcPct val="150000"/>
              </a:lnSpc>
              <a:spcBef>
                <a:spcPts val="0"/>
              </a:spcBef>
              <a:spcAft>
                <a:spcPts val="0"/>
              </a:spcAft>
              <a:buNone/>
            </a:pPr>
            <a:r>
              <a:rPr lang="en-GB" sz="1200">
                <a:solidFill>
                  <a:schemeClr val="dk1"/>
                </a:solidFill>
                <a:latin typeface="Calibri"/>
                <a:ea typeface="Calibri"/>
                <a:cs typeface="Calibri"/>
                <a:sym typeface="Calibri"/>
              </a:rPr>
              <a:t>Values</a:t>
            </a:r>
            <a:endParaRPr sz="1100"/>
          </a:p>
          <a:p>
            <a:pPr indent="0" lvl="0" marL="0" marR="0" rtl="0" algn="ctr">
              <a:lnSpc>
                <a:spcPct val="150000"/>
              </a:lnSpc>
              <a:spcBef>
                <a:spcPts val="0"/>
              </a:spcBef>
              <a:spcAft>
                <a:spcPts val="0"/>
              </a:spcAft>
              <a:buNone/>
            </a:pPr>
            <a:r>
              <a:rPr b="1" lang="en-GB" sz="1500">
                <a:solidFill>
                  <a:schemeClr val="dk1"/>
                </a:solidFill>
                <a:latin typeface="Calibri"/>
                <a:ea typeface="Calibri"/>
                <a:cs typeface="Calibri"/>
                <a:sym typeface="Calibri"/>
              </a:rPr>
              <a:t>WISDOM</a:t>
            </a:r>
            <a:endParaRPr sz="1100"/>
          </a:p>
          <a:p>
            <a:pPr indent="0" lvl="0" marL="0" marR="0" rtl="0" algn="ctr">
              <a:lnSpc>
                <a:spcPct val="150000"/>
              </a:lnSpc>
              <a:spcBef>
                <a:spcPts val="0"/>
              </a:spcBef>
              <a:spcAft>
                <a:spcPts val="0"/>
              </a:spcAft>
              <a:buNone/>
            </a:pPr>
            <a:r>
              <a:rPr lang="en-GB" sz="1200">
                <a:solidFill>
                  <a:schemeClr val="dk1"/>
                </a:solidFill>
                <a:latin typeface="Calibri"/>
                <a:ea typeface="Calibri"/>
                <a:cs typeface="Calibri"/>
                <a:sym typeface="Calibri"/>
              </a:rPr>
              <a:t>Goal</a:t>
            </a:r>
            <a:endParaRPr sz="1100"/>
          </a:p>
          <a:p>
            <a:pPr indent="0" lvl="0" marL="0" marR="0" rtl="0" algn="ctr">
              <a:lnSpc>
                <a:spcPct val="150000"/>
              </a:lnSpc>
              <a:spcBef>
                <a:spcPts val="0"/>
              </a:spcBef>
              <a:spcAft>
                <a:spcPts val="0"/>
              </a:spcAft>
              <a:buNone/>
            </a:pPr>
            <a:r>
              <a:rPr b="1" lang="en-GB" sz="1500">
                <a:solidFill>
                  <a:schemeClr val="dk1"/>
                </a:solidFill>
                <a:latin typeface="Calibri"/>
                <a:ea typeface="Calibri"/>
                <a:cs typeface="Calibri"/>
                <a:sym typeface="Calibri"/>
              </a:rPr>
              <a:t>KNOWLEDGE</a:t>
            </a:r>
            <a:endParaRPr sz="1100"/>
          </a:p>
          <a:p>
            <a:pPr indent="0" lvl="0" marL="0" marR="0" rtl="0" algn="ctr">
              <a:lnSpc>
                <a:spcPct val="150000"/>
              </a:lnSpc>
              <a:spcBef>
                <a:spcPts val="0"/>
              </a:spcBef>
              <a:spcAft>
                <a:spcPts val="0"/>
              </a:spcAft>
              <a:buNone/>
            </a:pPr>
            <a:r>
              <a:rPr lang="en-GB" sz="1200">
                <a:solidFill>
                  <a:schemeClr val="dk1"/>
                </a:solidFill>
                <a:latin typeface="Calibri"/>
                <a:ea typeface="Calibri"/>
                <a:cs typeface="Calibri"/>
                <a:sym typeface="Calibri"/>
              </a:rPr>
              <a:t>Model</a:t>
            </a:r>
            <a:endParaRPr sz="1100"/>
          </a:p>
          <a:p>
            <a:pPr indent="0" lvl="0" marL="0" marR="0" rtl="0" algn="ctr">
              <a:lnSpc>
                <a:spcPct val="150000"/>
              </a:lnSpc>
              <a:spcBef>
                <a:spcPts val="0"/>
              </a:spcBef>
              <a:spcAft>
                <a:spcPts val="0"/>
              </a:spcAft>
              <a:buNone/>
            </a:pPr>
            <a:r>
              <a:rPr b="1" lang="en-GB" sz="1500">
                <a:solidFill>
                  <a:schemeClr val="dk1"/>
                </a:solidFill>
                <a:latin typeface="Calibri"/>
                <a:ea typeface="Calibri"/>
                <a:cs typeface="Calibri"/>
                <a:sym typeface="Calibri"/>
              </a:rPr>
              <a:t>INFORMATION</a:t>
            </a:r>
            <a:endParaRPr sz="1100"/>
          </a:p>
          <a:p>
            <a:pPr indent="0" lvl="0" marL="0" marR="0" rtl="0" algn="ctr">
              <a:lnSpc>
                <a:spcPct val="150000"/>
              </a:lnSpc>
              <a:spcBef>
                <a:spcPts val="0"/>
              </a:spcBef>
              <a:spcAft>
                <a:spcPts val="0"/>
              </a:spcAft>
              <a:buNone/>
            </a:pPr>
            <a:r>
              <a:rPr lang="en-GB" sz="1200">
                <a:solidFill>
                  <a:schemeClr val="dk1"/>
                </a:solidFill>
                <a:latin typeface="Calibri"/>
                <a:ea typeface="Calibri"/>
                <a:cs typeface="Calibri"/>
                <a:sym typeface="Calibri"/>
              </a:rPr>
              <a:t>Rules</a:t>
            </a:r>
            <a:endParaRPr sz="1100"/>
          </a:p>
          <a:p>
            <a:pPr indent="0" lvl="0" marL="0" marR="0" rtl="0" algn="ctr">
              <a:lnSpc>
                <a:spcPct val="150000"/>
              </a:lnSpc>
              <a:spcBef>
                <a:spcPts val="0"/>
              </a:spcBef>
              <a:spcAft>
                <a:spcPts val="0"/>
              </a:spcAft>
              <a:buNone/>
            </a:pPr>
            <a:r>
              <a:rPr b="1" lang="en-GB" sz="1500">
                <a:solidFill>
                  <a:schemeClr val="dk1"/>
                </a:solidFill>
                <a:latin typeface="Calibri"/>
                <a:ea typeface="Calibri"/>
                <a:cs typeface="Calibri"/>
                <a:sym typeface="Calibri"/>
              </a:rPr>
              <a:t>DATA</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Index</a:t>
            </a:r>
            <a:endParaRPr sz="1100"/>
          </a:p>
        </p:txBody>
      </p:sp>
      <p:sp>
        <p:nvSpPr>
          <p:cNvPr id="371" name="Google Shape;371;p53"/>
          <p:cNvSpPr/>
          <p:nvPr/>
        </p:nvSpPr>
        <p:spPr>
          <a:xfrm>
            <a:off x="2265590" y="4307681"/>
            <a:ext cx="4400550" cy="369053"/>
          </a:xfrm>
          <a:prstGeom prst="plaque">
            <a:avLst>
              <a:gd fmla="val 166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400">
                <a:solidFill>
                  <a:schemeClr val="lt1"/>
                </a:solidFill>
                <a:latin typeface="Calibri"/>
                <a:ea typeface="Calibri"/>
                <a:cs typeface="Calibri"/>
                <a:sym typeface="Calibri"/>
              </a:rPr>
              <a:t>ENVIRONMENT</a:t>
            </a:r>
            <a:endParaRPr sz="1100"/>
          </a:p>
        </p:txBody>
      </p:sp>
      <p:sp>
        <p:nvSpPr>
          <p:cNvPr id="366" name="Google Shape;366;p53"/>
          <p:cNvSpPr txBox="1"/>
          <p:nvPr/>
        </p:nvSpPr>
        <p:spPr>
          <a:xfrm>
            <a:off x="6406669" y="2323451"/>
            <a:ext cx="1457580" cy="807913"/>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Without technology, </a:t>
            </a:r>
            <a:endParaRPr sz="1100"/>
          </a:p>
          <a:p>
            <a:pPr indent="0" lvl="0" marL="0" marR="0" rtl="0" algn="ctr">
              <a:spcBef>
                <a:spcPts val="0"/>
              </a:spcBef>
              <a:spcAft>
                <a:spcPts val="0"/>
              </a:spcAft>
              <a:buNone/>
            </a:pPr>
            <a:r>
              <a:rPr lang="en-GB" sz="1200">
                <a:solidFill>
                  <a:schemeClr val="dk1"/>
                </a:solidFill>
                <a:latin typeface="Calibri"/>
                <a:ea typeface="Calibri"/>
                <a:cs typeface="Calibri"/>
                <a:sym typeface="Calibri"/>
              </a:rPr>
              <a:t>cognitive allocation </a:t>
            </a:r>
            <a:endParaRPr sz="1100"/>
          </a:p>
          <a:p>
            <a:pPr indent="0" lvl="0" marL="0" marR="0" rtl="0" algn="ctr">
              <a:spcBef>
                <a:spcPts val="0"/>
              </a:spcBef>
              <a:spcAft>
                <a:spcPts val="0"/>
              </a:spcAft>
              <a:buNone/>
            </a:pPr>
            <a:r>
              <a:rPr lang="en-GB" sz="1200">
                <a:solidFill>
                  <a:schemeClr val="dk1"/>
                </a:solidFill>
                <a:latin typeface="Calibri"/>
                <a:ea typeface="Calibri"/>
                <a:cs typeface="Calibri"/>
                <a:sym typeface="Calibri"/>
              </a:rPr>
              <a:t>mires in low-layer processes.</a:t>
            </a:r>
            <a:endParaRPr sz="1100"/>
          </a:p>
        </p:txBody>
      </p:sp>
      <p:sp>
        <p:nvSpPr>
          <p:cNvPr id="372" name="Google Shape;372;p53"/>
          <p:cNvSpPr txBox="1"/>
          <p:nvPr/>
        </p:nvSpPr>
        <p:spPr>
          <a:xfrm>
            <a:off x="6231887" y="4260678"/>
            <a:ext cx="434254"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FFFFFF"/>
                </a:solidFill>
                <a:latin typeface="Calibri"/>
                <a:ea typeface="Calibri"/>
                <a:cs typeface="Calibri"/>
                <a:sym typeface="Calibri"/>
              </a:rPr>
              <a:t>∞</a:t>
            </a:r>
            <a:endParaRPr sz="1100"/>
          </a:p>
        </p:txBody>
      </p:sp>
      <p:sp>
        <p:nvSpPr>
          <p:cNvPr id="373" name="Google Shape;373;p53"/>
          <p:cNvSpPr txBox="1"/>
          <p:nvPr/>
        </p:nvSpPr>
        <p:spPr>
          <a:xfrm>
            <a:off x="2267105" y="4261224"/>
            <a:ext cx="434254"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FFFFFF"/>
                </a:solidFill>
                <a:latin typeface="Calibri"/>
                <a:ea typeface="Calibri"/>
                <a:cs typeface="Calibri"/>
                <a:sym typeface="Calibri"/>
              </a:rPr>
              <a:t>∞</a:t>
            </a:r>
            <a:endParaRPr sz="1100"/>
          </a:p>
        </p:txBody>
      </p:sp>
      <p:cxnSp>
        <p:nvCxnSpPr>
          <p:cNvPr id="374" name="Google Shape;374;p53"/>
          <p:cNvCxnSpPr>
            <a:endCxn id="373" idx="3"/>
          </p:cNvCxnSpPr>
          <p:nvPr/>
        </p:nvCxnSpPr>
        <p:spPr>
          <a:xfrm flipH="1">
            <a:off x="2701359" y="4502998"/>
            <a:ext cx="390000" cy="600"/>
          </a:xfrm>
          <a:prstGeom prst="straightConnector1">
            <a:avLst/>
          </a:prstGeom>
          <a:noFill/>
          <a:ln cap="flat" cmpd="sng" w="12700">
            <a:solidFill>
              <a:schemeClr val="lt1"/>
            </a:solidFill>
            <a:prstDash val="solid"/>
            <a:miter lim="800000"/>
            <a:headEnd len="sm" w="sm" type="none"/>
            <a:tailEnd len="med" w="med" type="triangle"/>
          </a:ln>
        </p:spPr>
      </p:cxnSp>
      <p:cxnSp>
        <p:nvCxnSpPr>
          <p:cNvPr id="375" name="Google Shape;375;p53"/>
          <p:cNvCxnSpPr>
            <a:endCxn id="372" idx="1"/>
          </p:cNvCxnSpPr>
          <p:nvPr/>
        </p:nvCxnSpPr>
        <p:spPr>
          <a:xfrm>
            <a:off x="5840987" y="4503052"/>
            <a:ext cx="390900" cy="0"/>
          </a:xfrm>
          <a:prstGeom prst="straightConnector1">
            <a:avLst/>
          </a:prstGeom>
          <a:noFill/>
          <a:ln cap="flat" cmpd="sng" w="12700">
            <a:solidFill>
              <a:schemeClr val="lt1"/>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GB" sz="3300" u="none" cap="none" strike="noStrike">
                <a:solidFill>
                  <a:schemeClr val="dk1"/>
                </a:solidFill>
                <a:latin typeface="Calibri"/>
                <a:ea typeface="Calibri"/>
                <a:cs typeface="Calibri"/>
                <a:sym typeface="Calibri"/>
              </a:rPr>
              <a:t>The speakers</a:t>
            </a:r>
            <a:endParaRPr sz="1100"/>
          </a:p>
        </p:txBody>
      </p:sp>
      <p:sp>
        <p:nvSpPr>
          <p:cNvPr id="146" name="Google Shape;146;p27"/>
          <p:cNvSpPr txBox="1"/>
          <p:nvPr>
            <p:ph idx="1" type="body"/>
          </p:nvPr>
        </p:nvSpPr>
        <p:spPr>
          <a:xfrm>
            <a:off x="381313" y="1110638"/>
            <a:ext cx="4689110" cy="3847358"/>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Part of Cogent Labs, FMFM FRC, Coventry University</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Team of 3 staff, with Dr. Wilkins (RA)</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Complementary expertise – engineering and computer sciences</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Supervising 13 PhD students and completed 12</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Working to effect real and positive change</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Delivered over 20 externally funded WSN/IoT projects</a:t>
            </a:r>
            <a:endParaRPr sz="1100"/>
          </a:p>
          <a:p>
            <a:pPr indent="-171450" lvl="0" marL="177800" marR="0" rtl="0" algn="l">
              <a:lnSpc>
                <a:spcPct val="80000"/>
              </a:lnSpc>
              <a:spcBef>
                <a:spcPts val="80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Currently running 4 projects – value approx £2mil to the lab</a:t>
            </a:r>
            <a:endParaRPr sz="1100"/>
          </a:p>
        </p:txBody>
      </p:sp>
      <p:pic>
        <p:nvPicPr>
          <p:cNvPr id="147" name="Google Shape;147;p27"/>
          <p:cNvPicPr preferRelativeResize="0"/>
          <p:nvPr/>
        </p:nvPicPr>
        <p:blipFill rotWithShape="1">
          <a:blip r:embed="rId3">
            <a:alphaModFix/>
          </a:blip>
          <a:srcRect b="0" l="0" r="0" t="0"/>
          <a:stretch/>
        </p:blipFill>
        <p:spPr>
          <a:xfrm>
            <a:off x="5457568" y="915453"/>
            <a:ext cx="3305120" cy="21975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Evolution (of terms and technology)</a:t>
            </a:r>
            <a:endParaRPr sz="1100"/>
          </a:p>
        </p:txBody>
      </p:sp>
      <p:sp>
        <p:nvSpPr>
          <p:cNvPr id="381" name="Google Shape;381;p5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382" name="Google Shape;382;p54"/>
          <p:cNvSpPr txBox="1"/>
          <p:nvPr/>
        </p:nvSpPr>
        <p:spPr>
          <a:xfrm>
            <a:off x="3730197" y="4352249"/>
            <a:ext cx="1588246"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Machine to Machine</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3" name="Google Shape;383;p54"/>
          <p:cNvSpPr txBox="1"/>
          <p:nvPr/>
        </p:nvSpPr>
        <p:spPr>
          <a:xfrm>
            <a:off x="3381375" y="957776"/>
            <a:ext cx="1937069"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Wireless sensor networks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4" name="Google Shape;384;p54"/>
          <p:cNvSpPr txBox="1"/>
          <p:nvPr/>
        </p:nvSpPr>
        <p:spPr>
          <a:xfrm>
            <a:off x="6689170" y="1920701"/>
            <a:ext cx="912313"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Internet of things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5" name="Google Shape;385;p54"/>
          <p:cNvSpPr txBox="1"/>
          <p:nvPr/>
        </p:nvSpPr>
        <p:spPr>
          <a:xfrm>
            <a:off x="1304925" y="1920701"/>
            <a:ext cx="981075"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Ubiquitous computing</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internet of everything.jpg" id="386" name="Google Shape;386;p54"/>
          <p:cNvPicPr preferRelativeResize="0"/>
          <p:nvPr/>
        </p:nvPicPr>
        <p:blipFill rotWithShape="1">
          <a:blip r:embed="rId3">
            <a:alphaModFix/>
          </a:blip>
          <a:srcRect b="0" l="-10610" r="-10609" t="0"/>
          <a:stretch/>
        </p:blipFill>
        <p:spPr>
          <a:xfrm>
            <a:off x="2143125" y="1547977"/>
            <a:ext cx="4546044" cy="2500149"/>
          </a:xfrm>
          <a:prstGeom prst="rect">
            <a:avLst/>
          </a:prstGeom>
          <a:noFill/>
          <a:ln>
            <a:noFill/>
          </a:ln>
        </p:spPr>
      </p:pic>
      <p:sp>
        <p:nvSpPr>
          <p:cNvPr id="387" name="Google Shape;387;p54"/>
          <p:cNvSpPr/>
          <p:nvPr/>
        </p:nvSpPr>
        <p:spPr>
          <a:xfrm>
            <a:off x="1304926" y="4658752"/>
            <a:ext cx="6296556" cy="19620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https://itunews.itu.int/en/4291-The-Internet-of-things-Machines-businesses-people-everything-.note.aspx</a:t>
            </a:r>
            <a:endParaRPr sz="1100"/>
          </a:p>
        </p:txBody>
      </p:sp>
      <p:sp>
        <p:nvSpPr>
          <p:cNvPr id="388" name="Google Shape;388;p5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Data to knowledge: research cycles</a:t>
            </a:r>
            <a:br>
              <a:rPr b="0" i="0" lang="en-GB"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sp>
        <p:nvSpPr>
          <p:cNvPr id="394" name="Google Shape;394;p5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Sense-and-send system design/prototype/development</a:t>
            </a:r>
            <a:endParaRPr sz="1100"/>
          </a:p>
          <a:p>
            <a:pPr indent="-177800" lvl="0" marL="177800" marR="0" rtl="0" algn="l">
              <a:lnSpc>
                <a:spcPct val="90000"/>
              </a:lnSpc>
              <a:spcBef>
                <a:spcPts val="8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Understand phenomena; uncover technical challenges towards deployable systems/robust solutions</a:t>
            </a:r>
            <a:endParaRPr sz="1100"/>
          </a:p>
          <a:p>
            <a:pPr indent="-177800" lvl="0" marL="177800" marR="0" rtl="0" algn="l">
              <a:lnSpc>
                <a:spcPct val="90000"/>
              </a:lnSpc>
              <a:spcBef>
                <a:spcPts val="8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Negotiate informational needs with application specialists</a:t>
            </a:r>
            <a:endParaRPr sz="1100"/>
          </a:p>
          <a:p>
            <a:pPr indent="-177800" lvl="0" marL="177800" marR="0" rtl="0" algn="l">
              <a:lnSpc>
                <a:spcPct val="90000"/>
              </a:lnSpc>
              <a:spcBef>
                <a:spcPts val="800"/>
              </a:spcBef>
              <a:spcAft>
                <a:spcPts val="0"/>
              </a:spcAft>
              <a:buClr>
                <a:schemeClr val="dk1"/>
              </a:buClr>
              <a:buSzPts val="1800"/>
              <a:buFont typeface="Arial"/>
              <a:buChar char="•"/>
            </a:pPr>
            <a:r>
              <a:rPr b="1" i="0" lang="en-GB" sz="1800" u="none" cap="none" strike="noStrike">
                <a:solidFill>
                  <a:schemeClr val="dk1"/>
                </a:solidFill>
                <a:latin typeface="Calibri"/>
                <a:ea typeface="Calibri"/>
                <a:cs typeface="Calibri"/>
                <a:sym typeface="Calibri"/>
              </a:rPr>
              <a:t>Beyond sense-and-send: </a:t>
            </a:r>
            <a:r>
              <a:rPr b="0" i="0" lang="en-GB" sz="1800" u="none" cap="none" strike="noStrike">
                <a:solidFill>
                  <a:schemeClr val="dk1"/>
                </a:solidFill>
                <a:latin typeface="Calibri"/>
                <a:ea typeface="Calibri"/>
                <a:cs typeface="Calibri"/>
                <a:sym typeface="Calibri"/>
              </a:rPr>
              <a:t>innovate in application-specific key issues; iterative prototyping; build in real-time information extraction/processing</a:t>
            </a:r>
            <a:endParaRPr sz="1100"/>
          </a:p>
          <a:p>
            <a:pPr indent="-177800" lvl="0" marL="177800" marR="0" rtl="0" algn="l">
              <a:lnSpc>
                <a:spcPct val="90000"/>
              </a:lnSpc>
              <a:spcBef>
                <a:spcPts val="800"/>
              </a:spcBef>
              <a:spcAft>
                <a:spcPts val="0"/>
              </a:spcAft>
              <a:buClr>
                <a:schemeClr val="dk1"/>
              </a:buClr>
              <a:buSzPts val="1800"/>
              <a:buFont typeface="Arial"/>
              <a:buChar char="•"/>
            </a:pPr>
            <a:r>
              <a:rPr b="1" i="0" lang="en-GB" sz="1800" u="none" cap="none" strike="noStrike">
                <a:solidFill>
                  <a:schemeClr val="dk1"/>
                </a:solidFill>
                <a:latin typeface="Calibri"/>
                <a:ea typeface="Calibri"/>
                <a:cs typeface="Calibri"/>
                <a:sym typeface="Calibri"/>
              </a:rPr>
              <a:t>Beyond sense-and-send: </a:t>
            </a:r>
            <a:r>
              <a:rPr b="0" i="0" lang="en-GB" sz="1800" u="none" cap="none" strike="noStrike">
                <a:solidFill>
                  <a:schemeClr val="dk1"/>
                </a:solidFill>
                <a:latin typeface="Calibri"/>
                <a:ea typeface="Calibri"/>
                <a:cs typeface="Calibri"/>
                <a:sym typeface="Calibri"/>
              </a:rPr>
              <a:t>system of systems; actuation; decision making; knowledge generation; produce knowledge driven designs</a:t>
            </a:r>
            <a:endParaRPr sz="1100"/>
          </a:p>
        </p:txBody>
      </p:sp>
      <p:sp>
        <p:nvSpPr>
          <p:cNvPr id="395" name="Google Shape;395;p5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1485900" y="1914525"/>
            <a:ext cx="6172200" cy="85725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Scaling up: from a </a:t>
            </a:r>
            <a:r>
              <a:rPr b="0" i="1" lang="en-GB" sz="3000" u="none" cap="none" strike="noStrike">
                <a:solidFill>
                  <a:schemeClr val="dk1"/>
                </a:solidFill>
                <a:latin typeface="Calibri"/>
                <a:ea typeface="Calibri"/>
                <a:cs typeface="Calibri"/>
                <a:sym typeface="Calibri"/>
              </a:rPr>
              <a:t>handful</a:t>
            </a:r>
            <a:r>
              <a:rPr b="0" i="0" lang="en-GB" sz="3000" u="none" cap="none" strike="noStrike">
                <a:solidFill>
                  <a:schemeClr val="dk1"/>
                </a:solidFill>
                <a:latin typeface="Calibri"/>
                <a:ea typeface="Calibri"/>
                <a:cs typeface="Calibri"/>
                <a:sym typeface="Calibri"/>
              </a:rPr>
              <a:t> to </a:t>
            </a:r>
            <a:r>
              <a:rPr b="0" i="1" lang="en-GB" sz="3000" u="none" cap="none" strike="noStrike">
                <a:solidFill>
                  <a:schemeClr val="dk1"/>
                </a:solidFill>
                <a:latin typeface="Calibri"/>
                <a:ea typeface="Calibri"/>
                <a:cs typeface="Calibri"/>
                <a:sym typeface="Calibri"/>
              </a:rPr>
              <a:t>37 billion </a:t>
            </a:r>
            <a:r>
              <a:rPr b="0" i="0" lang="en-GB" sz="3000" u="none" cap="none" strike="noStrike">
                <a:solidFill>
                  <a:schemeClr val="dk1"/>
                </a:solidFill>
                <a:latin typeface="Calibri"/>
                <a:ea typeface="Calibri"/>
                <a:cs typeface="Calibri"/>
                <a:sym typeface="Calibri"/>
              </a:rPr>
              <a:t>new things in the Internet of Everything</a:t>
            </a:r>
            <a:br>
              <a:rPr b="0" i="0" lang="en-GB" sz="3000" u="none" cap="none" strike="noStrike">
                <a:solidFill>
                  <a:schemeClr val="dk1"/>
                </a:solidFill>
                <a:latin typeface="Calibri"/>
                <a:ea typeface="Calibri"/>
                <a:cs typeface="Calibri"/>
                <a:sym typeface="Calibri"/>
              </a:rPr>
            </a:br>
            <a:br>
              <a:rPr b="0" i="0" lang="en-GB" sz="3000" u="none" cap="none" strike="noStrike">
                <a:solidFill>
                  <a:schemeClr val="dk1"/>
                </a:solidFill>
                <a:latin typeface="Calibri"/>
                <a:ea typeface="Calibri"/>
                <a:cs typeface="Calibri"/>
                <a:sym typeface="Calibri"/>
              </a:rPr>
            </a:br>
            <a:r>
              <a:rPr b="0" i="0" lang="en-GB" sz="3000" u="none" cap="none" strike="noStrike">
                <a:solidFill>
                  <a:schemeClr val="dk1"/>
                </a:solidFill>
                <a:latin typeface="Calibri"/>
                <a:ea typeface="Calibri"/>
                <a:cs typeface="Calibri"/>
                <a:sym typeface="Calibri"/>
              </a:rPr>
              <a:t>Biological and machine learning models to deal with complexity</a:t>
            </a:r>
            <a:br>
              <a:rPr b="0"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sp>
        <p:nvSpPr>
          <p:cNvPr id="401" name="Google Shape;401;p5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Common core conceptual approach for IoT applications</a:t>
            </a:r>
            <a:endParaRPr b="0" i="0" sz="3300" u="none" cap="none" strike="noStrike">
              <a:solidFill>
                <a:schemeClr val="dk1"/>
              </a:solidFill>
              <a:latin typeface="Calibri"/>
              <a:ea typeface="Calibri"/>
              <a:cs typeface="Calibri"/>
              <a:sym typeface="Calibri"/>
            </a:endParaRPr>
          </a:p>
        </p:txBody>
      </p:sp>
      <p:sp>
        <p:nvSpPr>
          <p:cNvPr id="407" name="Google Shape;407;p57"/>
          <p:cNvSpPr txBox="1"/>
          <p:nvPr/>
        </p:nvSpPr>
        <p:spPr>
          <a:xfrm>
            <a:off x="5033282" y="1268017"/>
            <a:ext cx="3482068" cy="3317898"/>
          </a:xfrm>
          <a:prstGeom prst="rect">
            <a:avLst/>
          </a:prstGeom>
          <a:noFill/>
          <a:ln>
            <a:noFill/>
          </a:ln>
        </p:spPr>
        <p:txBody>
          <a:bodyPr anchorCtr="0" anchor="t" bIns="34275" lIns="68575" spcFirstLastPara="1" rIns="68575" wrap="square" tIns="34275">
            <a:noAutofit/>
          </a:bodyPr>
          <a:lstStyle/>
          <a:p>
            <a:pPr indent="-76200" lvl="0" marL="165100" marR="0" rtl="0" algn="l">
              <a:lnSpc>
                <a:spcPct val="150000"/>
              </a:lnSpc>
              <a:spcBef>
                <a:spcPts val="0"/>
              </a:spcBef>
              <a:spcAft>
                <a:spcPts val="0"/>
              </a:spcAft>
              <a:buClr>
                <a:srgbClr val="262626"/>
              </a:buClr>
              <a:buSzPts val="1400"/>
              <a:buFont typeface="Noto Sans Symbols"/>
              <a:buNone/>
            </a:pPr>
            <a:r>
              <a:t/>
            </a:r>
            <a:endParaRPr sz="1600">
              <a:solidFill>
                <a:srgbClr val="262626"/>
              </a:solidFill>
              <a:latin typeface="Arial"/>
              <a:ea typeface="Arial"/>
              <a:cs typeface="Arial"/>
              <a:sym typeface="Arial"/>
            </a:endParaRPr>
          </a:p>
          <a:p>
            <a:pPr indent="-76200" lvl="0" marL="165100" marR="0" rtl="0" algn="l">
              <a:lnSpc>
                <a:spcPct val="150000"/>
              </a:lnSpc>
              <a:spcBef>
                <a:spcPts val="800"/>
              </a:spcBef>
              <a:spcAft>
                <a:spcPts val="0"/>
              </a:spcAft>
              <a:buClr>
                <a:srgbClr val="262626"/>
              </a:buClr>
              <a:buSzPts val="1400"/>
              <a:buFont typeface="Noto Sans Symbols"/>
              <a:buNone/>
            </a:pPr>
            <a:r>
              <a:t/>
            </a:r>
            <a:endParaRPr sz="1600">
              <a:solidFill>
                <a:srgbClr val="262626"/>
              </a:solidFill>
              <a:latin typeface="Arial"/>
              <a:ea typeface="Arial"/>
              <a:cs typeface="Arial"/>
              <a:sym typeface="Arial"/>
            </a:endParaRPr>
          </a:p>
          <a:p>
            <a:pPr indent="-165100" lvl="0" marL="165100" marR="0" rtl="0" algn="l">
              <a:lnSpc>
                <a:spcPct val="150000"/>
              </a:lnSpc>
              <a:spcBef>
                <a:spcPts val="800"/>
              </a:spcBef>
              <a:spcAft>
                <a:spcPts val="0"/>
              </a:spcAft>
              <a:buClr>
                <a:srgbClr val="262626"/>
              </a:buClr>
              <a:buSzPts val="1400"/>
              <a:buFont typeface="Noto Sans Symbols"/>
              <a:buChar char="▪"/>
            </a:pPr>
            <a:r>
              <a:rPr lang="en-GB" sz="1600">
                <a:solidFill>
                  <a:srgbClr val="262626"/>
                </a:solidFill>
                <a:latin typeface="Arial"/>
                <a:ea typeface="Arial"/>
                <a:cs typeface="Arial"/>
                <a:sym typeface="Arial"/>
              </a:rPr>
              <a:t>Instrument, Understand, Model, Predict, Actuate/Automate</a:t>
            </a:r>
            <a:endParaRPr sz="1100"/>
          </a:p>
          <a:p>
            <a:pPr indent="-165100" lvl="0" marL="165100" marR="0" rtl="0" algn="l">
              <a:lnSpc>
                <a:spcPct val="150000"/>
              </a:lnSpc>
              <a:spcBef>
                <a:spcPts val="800"/>
              </a:spcBef>
              <a:spcAft>
                <a:spcPts val="0"/>
              </a:spcAft>
              <a:buClr>
                <a:srgbClr val="262626"/>
              </a:buClr>
              <a:buSzPts val="1400"/>
              <a:buFont typeface="Noto Sans Symbols"/>
              <a:buChar char="▪"/>
            </a:pPr>
            <a:r>
              <a:rPr lang="en-GB" sz="1600">
                <a:solidFill>
                  <a:srgbClr val="262626"/>
                </a:solidFill>
                <a:latin typeface="Arial"/>
                <a:ea typeface="Arial"/>
                <a:cs typeface="Arial"/>
                <a:sym typeface="Arial"/>
              </a:rPr>
              <a:t>Look at the wider picture; think future proofing</a:t>
            </a:r>
            <a:endParaRPr sz="1100"/>
          </a:p>
          <a:p>
            <a:pPr indent="-76200" lvl="0" marL="165100" marR="0" rtl="0" algn="l">
              <a:lnSpc>
                <a:spcPct val="150000"/>
              </a:lnSpc>
              <a:spcBef>
                <a:spcPts val="800"/>
              </a:spcBef>
              <a:spcAft>
                <a:spcPts val="0"/>
              </a:spcAft>
              <a:buClr>
                <a:srgbClr val="262626"/>
              </a:buClr>
              <a:buSzPts val="1400"/>
              <a:buFont typeface="Noto Sans Symbols"/>
              <a:buNone/>
            </a:pPr>
            <a:r>
              <a:t/>
            </a:r>
            <a:endParaRPr sz="1600">
              <a:solidFill>
                <a:srgbClr val="262626"/>
              </a:solidFill>
              <a:latin typeface="Arial"/>
              <a:ea typeface="Arial"/>
              <a:cs typeface="Arial"/>
              <a:sym typeface="Arial"/>
            </a:endParaRPr>
          </a:p>
        </p:txBody>
      </p:sp>
      <p:pic>
        <p:nvPicPr>
          <p:cNvPr id="408" name="Google Shape;408;p57"/>
          <p:cNvPicPr preferRelativeResize="0"/>
          <p:nvPr/>
        </p:nvPicPr>
        <p:blipFill rotWithShape="1">
          <a:blip r:embed="rId3">
            <a:alphaModFix/>
          </a:blip>
          <a:srcRect b="0" l="0" r="0" t="0"/>
          <a:stretch/>
        </p:blipFill>
        <p:spPr>
          <a:xfrm>
            <a:off x="633244" y="1417852"/>
            <a:ext cx="3792310" cy="31680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741244" y="1737566"/>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Building IoT/WSN applications</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Google Shape;418;p59"/>
          <p:cNvPicPr preferRelativeResize="0"/>
          <p:nvPr/>
        </p:nvPicPr>
        <p:blipFill rotWithShape="1">
          <a:blip r:embed="rId3">
            <a:alphaModFix/>
          </a:blip>
          <a:srcRect b="0" l="0" r="0" t="0"/>
          <a:stretch/>
        </p:blipFill>
        <p:spPr>
          <a:xfrm>
            <a:off x="204560" y="1187355"/>
            <a:ext cx="3951182" cy="2901164"/>
          </a:xfrm>
          <a:prstGeom prst="rect">
            <a:avLst/>
          </a:prstGeom>
          <a:noFill/>
          <a:ln>
            <a:noFill/>
          </a:ln>
        </p:spPr>
      </p:pic>
      <p:sp>
        <p:nvSpPr>
          <p:cNvPr id="419" name="Google Shape;419;p5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Calibri"/>
              <a:buNone/>
            </a:pPr>
            <a:r>
              <a:rPr b="0" i="0" lang="en-GB" sz="2400" u="none" cap="none" strike="noStrike">
                <a:solidFill>
                  <a:schemeClr val="dk1"/>
                </a:solidFill>
                <a:latin typeface="Calibri"/>
                <a:ea typeface="Calibri"/>
                <a:cs typeface="Calibri"/>
                <a:sym typeface="Calibri"/>
              </a:rPr>
              <a:t>Example Sensor Network Design for an IoT temporary support structure (construction)</a:t>
            </a:r>
            <a:endParaRPr b="0" i="0" sz="3300" u="none" cap="none" strike="noStrike">
              <a:solidFill>
                <a:schemeClr val="dk1"/>
              </a:solidFill>
              <a:latin typeface="Calibri"/>
              <a:ea typeface="Calibri"/>
              <a:cs typeface="Calibri"/>
              <a:sym typeface="Calibri"/>
            </a:endParaRPr>
          </a:p>
        </p:txBody>
      </p:sp>
      <p:pic>
        <p:nvPicPr>
          <p:cNvPr id="420" name="Google Shape;420;p59"/>
          <p:cNvPicPr preferRelativeResize="0"/>
          <p:nvPr>
            <p:ph idx="1" type="body"/>
          </p:nvPr>
        </p:nvPicPr>
        <p:blipFill rotWithShape="1">
          <a:blip r:embed="rId4">
            <a:alphaModFix/>
          </a:blip>
          <a:srcRect b="0" l="0" r="0" t="0"/>
          <a:stretch/>
        </p:blipFill>
        <p:spPr>
          <a:xfrm>
            <a:off x="4289050" y="1983688"/>
            <a:ext cx="4052975" cy="30439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Design decisions</a:t>
            </a:r>
            <a:endParaRPr sz="1100"/>
          </a:p>
        </p:txBody>
      </p:sp>
      <p:sp>
        <p:nvSpPr>
          <p:cNvPr id="427" name="Google Shape;427;p60"/>
          <p:cNvSpPr txBox="1"/>
          <p:nvPr>
            <p:ph idx="1" type="body"/>
          </p:nvPr>
        </p:nvSpPr>
        <p:spPr>
          <a:xfrm>
            <a:off x="822960" y="1303020"/>
            <a:ext cx="3749040" cy="3395637"/>
          </a:xfrm>
          <a:prstGeom prst="rect">
            <a:avLst/>
          </a:prstGeom>
          <a:noFill/>
          <a:ln>
            <a:noFill/>
          </a:ln>
        </p:spPr>
        <p:txBody>
          <a:bodyPr anchorCtr="0" anchor="t" bIns="34275" lIns="68575" spcFirstLastPara="1" rIns="68575" wrap="square" tIns="34275">
            <a:noAutofit/>
          </a:bodyPr>
          <a:lstStyle/>
          <a:p>
            <a:pPr indent="-177800" lvl="0" marL="177800" marR="0" rtl="0" algn="l">
              <a:lnSpc>
                <a:spcPct val="100000"/>
              </a:lnSpc>
              <a:spcBef>
                <a:spcPts val="0"/>
              </a:spcBef>
              <a:spcAft>
                <a:spcPts val="0"/>
              </a:spcAft>
              <a:buClr>
                <a:schemeClr val="dk1"/>
              </a:buClr>
              <a:buSzPts val="1800"/>
              <a:buFont typeface="Arial"/>
              <a:buChar char="•"/>
            </a:pPr>
            <a:r>
              <a:rPr b="1" i="0" lang="en-GB" sz="1800" u="none" cap="none" strike="noStrike">
                <a:solidFill>
                  <a:schemeClr val="dk1"/>
                </a:solidFill>
                <a:latin typeface="Calibri"/>
                <a:ea typeface="Calibri"/>
                <a:cs typeface="Calibri"/>
                <a:sym typeface="Calibri"/>
              </a:rPr>
              <a:t>Use off the shelf as much as possible</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Very short development timespan for prototype</a:t>
            </a:r>
            <a:endParaRPr sz="1100"/>
          </a:p>
          <a:p>
            <a:pPr indent="-177800" lvl="0" marL="177800" marR="0" rtl="0" algn="l">
              <a:lnSpc>
                <a:spcPct val="90000"/>
              </a:lnSpc>
              <a:spcBef>
                <a:spcPts val="800"/>
              </a:spcBef>
              <a:spcAft>
                <a:spcPts val="0"/>
              </a:spcAft>
              <a:buClr>
                <a:schemeClr val="dk1"/>
              </a:buClr>
              <a:buSzPts val="1800"/>
              <a:buFont typeface="Arial"/>
              <a:buChar char="•"/>
            </a:pPr>
            <a:r>
              <a:rPr b="1" i="0" lang="en-GB" sz="1800" u="none" cap="none" strike="noStrike">
                <a:solidFill>
                  <a:schemeClr val="dk1"/>
                </a:solidFill>
                <a:latin typeface="Calibri"/>
                <a:ea typeface="Calibri"/>
                <a:cs typeface="Calibri"/>
                <a:sym typeface="Calibri"/>
              </a:rPr>
              <a:t>Hardware</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Sensor node – Telos-like Z1, with custom board</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Gateway – Raspberry Pi</a:t>
            </a:r>
            <a:endParaRPr sz="1100"/>
          </a:p>
          <a:p>
            <a:pPr indent="-177800" lvl="0" marL="177800" marR="0" rtl="0" algn="l">
              <a:lnSpc>
                <a:spcPct val="90000"/>
              </a:lnSpc>
              <a:spcBef>
                <a:spcPts val="800"/>
              </a:spcBef>
              <a:spcAft>
                <a:spcPts val="0"/>
              </a:spcAft>
              <a:buClr>
                <a:schemeClr val="dk1"/>
              </a:buClr>
              <a:buSzPts val="1800"/>
              <a:buFont typeface="Arial"/>
              <a:buChar char="•"/>
            </a:pPr>
            <a:r>
              <a:rPr b="1" i="0" lang="en-GB" sz="1800" u="none" cap="none" strike="noStrike">
                <a:solidFill>
                  <a:schemeClr val="dk1"/>
                </a:solidFill>
                <a:latin typeface="Calibri"/>
                <a:ea typeface="Calibri"/>
                <a:cs typeface="Calibri"/>
                <a:sym typeface="Calibri"/>
              </a:rPr>
              <a:t>Software</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WSN: off the shelf OS, MAC, Multi-hop protocol</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Gateway: python for rapid development</a:t>
            </a:r>
            <a:endParaRPr sz="1100"/>
          </a:p>
        </p:txBody>
      </p:sp>
      <p:sp>
        <p:nvSpPr>
          <p:cNvPr id="428" name="Google Shape;428;p60"/>
          <p:cNvSpPr/>
          <p:nvPr/>
        </p:nvSpPr>
        <p:spPr>
          <a:xfrm>
            <a:off x="4572000" y="1338844"/>
            <a:ext cx="3794760" cy="99257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chemeClr val="dk1"/>
                </a:solidFill>
                <a:latin typeface="Calibri"/>
                <a:ea typeface="Calibri"/>
                <a:cs typeface="Calibri"/>
                <a:sym typeface="Calibri"/>
              </a:rPr>
              <a:t>Packaging</a:t>
            </a:r>
            <a:endParaRPr sz="1100"/>
          </a:p>
          <a:p>
            <a:pPr indent="0" lvl="1" marL="342900" marR="0" rtl="0" algn="l">
              <a:spcBef>
                <a:spcPts val="0"/>
              </a:spcBef>
              <a:spcAft>
                <a:spcPts val="0"/>
              </a:spcAft>
              <a:buNone/>
            </a:pPr>
            <a:r>
              <a:rPr b="0" i="0" lang="en-GB" sz="1500" u="none" cap="none" strike="noStrike">
                <a:solidFill>
                  <a:schemeClr val="dk1"/>
                </a:solidFill>
                <a:latin typeface="Calibri"/>
                <a:ea typeface="Calibri"/>
                <a:cs typeface="Calibri"/>
                <a:sym typeface="Calibri"/>
              </a:rPr>
              <a:t>Standard-sized IP65 aluminum cases</a:t>
            </a:r>
            <a:endParaRPr sz="1100"/>
          </a:p>
          <a:p>
            <a:pPr indent="0" lvl="0" marL="0" marR="0" rtl="0" algn="l">
              <a:spcBef>
                <a:spcPts val="0"/>
              </a:spcBef>
              <a:spcAft>
                <a:spcPts val="0"/>
              </a:spcAft>
              <a:buNone/>
            </a:pPr>
            <a:r>
              <a:rPr b="1" lang="en-GB" sz="1500">
                <a:solidFill>
                  <a:schemeClr val="dk1"/>
                </a:solidFill>
                <a:latin typeface="Calibri"/>
                <a:ea typeface="Calibri"/>
                <a:cs typeface="Calibri"/>
                <a:sym typeface="Calibri"/>
              </a:rPr>
              <a:t>Sensors</a:t>
            </a:r>
            <a:endParaRPr sz="1100"/>
          </a:p>
          <a:p>
            <a:pPr indent="0" lvl="1" marL="342900" marR="0" rtl="0" algn="l">
              <a:spcBef>
                <a:spcPts val="0"/>
              </a:spcBef>
              <a:spcAft>
                <a:spcPts val="0"/>
              </a:spcAft>
              <a:buNone/>
            </a:pPr>
            <a:r>
              <a:rPr b="0" i="0" lang="en-GB" sz="1500" u="none" cap="none" strike="noStrike">
                <a:solidFill>
                  <a:schemeClr val="dk1"/>
                </a:solidFill>
                <a:latin typeface="Calibri"/>
                <a:ea typeface="Calibri"/>
                <a:cs typeface="Calibri"/>
                <a:sym typeface="Calibri"/>
              </a:rPr>
              <a:t>1 x weldable resistive strain gauge</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61"/>
          <p:cNvPicPr preferRelativeResize="0"/>
          <p:nvPr/>
        </p:nvPicPr>
        <p:blipFill rotWithShape="1">
          <a:blip r:embed="rId3">
            <a:alphaModFix/>
          </a:blip>
          <a:srcRect b="0" l="0" r="0" t="0"/>
          <a:stretch/>
        </p:blipFill>
        <p:spPr>
          <a:xfrm>
            <a:off x="3732022" y="1151858"/>
            <a:ext cx="5048504" cy="2839784"/>
          </a:xfrm>
          <a:prstGeom prst="rect">
            <a:avLst/>
          </a:prstGeom>
          <a:noFill/>
          <a:ln>
            <a:noFill/>
          </a:ln>
        </p:spPr>
      </p:pic>
      <p:pic>
        <p:nvPicPr>
          <p:cNvPr id="434" name="Google Shape;434;p61"/>
          <p:cNvPicPr preferRelativeResize="0"/>
          <p:nvPr/>
        </p:nvPicPr>
        <p:blipFill rotWithShape="1">
          <a:blip r:embed="rId4">
            <a:alphaModFix/>
          </a:blip>
          <a:srcRect b="0" l="0" r="0" t="0"/>
          <a:stretch/>
        </p:blipFill>
        <p:spPr>
          <a:xfrm>
            <a:off x="363474" y="507561"/>
            <a:ext cx="3127247" cy="41283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62"/>
          <p:cNvPicPr preferRelativeResize="0"/>
          <p:nvPr/>
        </p:nvPicPr>
        <p:blipFill rotWithShape="1">
          <a:blip r:embed="rId3">
            <a:alphaModFix/>
          </a:blip>
          <a:srcRect b="0" l="0" r="0" t="0"/>
          <a:stretch/>
        </p:blipFill>
        <p:spPr>
          <a:xfrm>
            <a:off x="3629517" y="319325"/>
            <a:ext cx="3127623" cy="4184112"/>
          </a:xfrm>
          <a:prstGeom prst="rect">
            <a:avLst/>
          </a:prstGeom>
          <a:noFill/>
          <a:ln>
            <a:noFill/>
          </a:ln>
        </p:spPr>
      </p:pic>
      <p:sp>
        <p:nvSpPr>
          <p:cNvPr id="441" name="Google Shape;441;p62"/>
          <p:cNvSpPr txBox="1"/>
          <p:nvPr>
            <p:ph type="title"/>
          </p:nvPr>
        </p:nvSpPr>
        <p:spPr>
          <a:xfrm>
            <a:off x="628650" y="128371"/>
            <a:ext cx="2130137" cy="1778361"/>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FFFFF"/>
              </a:buClr>
              <a:buSzPts val="2400"/>
              <a:buFont typeface="Calibri"/>
              <a:buNone/>
            </a:pPr>
            <a:r>
              <a:rPr b="0" i="0" lang="en-GB" sz="2400" u="none" cap="none" strike="noStrike">
                <a:solidFill>
                  <a:srgbClr val="FFFFFF"/>
                </a:solidFill>
                <a:latin typeface="Calibri"/>
                <a:ea typeface="Calibri"/>
                <a:cs typeface="Calibri"/>
                <a:sym typeface="Calibri"/>
              </a:rPr>
              <a:t>Local Gateway</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63"/>
          <p:cNvPicPr preferRelativeResize="0"/>
          <p:nvPr/>
        </p:nvPicPr>
        <p:blipFill rotWithShape="1">
          <a:blip r:embed="rId3">
            <a:alphaModFix/>
          </a:blip>
          <a:srcRect b="1711" l="0" r="-2" t="9024"/>
          <a:stretch/>
        </p:blipFill>
        <p:spPr>
          <a:xfrm rot="5400000">
            <a:off x="-532054" y="1011580"/>
            <a:ext cx="4660900" cy="3120339"/>
          </a:xfrm>
          <a:prstGeom prst="rect">
            <a:avLst/>
          </a:prstGeom>
          <a:noFill/>
          <a:ln>
            <a:noFill/>
          </a:ln>
        </p:spPr>
      </p:pic>
      <p:pic>
        <p:nvPicPr>
          <p:cNvPr id="448" name="Google Shape;448;p63"/>
          <p:cNvPicPr preferRelativeResize="0"/>
          <p:nvPr>
            <p:ph idx="1" type="body"/>
          </p:nvPr>
        </p:nvPicPr>
        <p:blipFill rotWithShape="1">
          <a:blip r:embed="rId4">
            <a:alphaModFix/>
          </a:blip>
          <a:srcRect b="22275" l="0" r="2" t="22150"/>
          <a:stretch/>
        </p:blipFill>
        <p:spPr>
          <a:xfrm>
            <a:off x="3484441" y="2646059"/>
            <a:ext cx="5412814" cy="2256141"/>
          </a:xfrm>
          <a:prstGeom prst="rect">
            <a:avLst/>
          </a:prstGeom>
          <a:noFill/>
          <a:ln>
            <a:noFill/>
          </a:ln>
        </p:spPr>
      </p:pic>
      <p:sp>
        <p:nvSpPr>
          <p:cNvPr id="449" name="Google Shape;449;p63"/>
          <p:cNvSpPr txBox="1"/>
          <p:nvPr>
            <p:ph type="title"/>
          </p:nvPr>
        </p:nvSpPr>
        <p:spPr>
          <a:xfrm>
            <a:off x="3766366" y="2859715"/>
            <a:ext cx="4848965" cy="1137011"/>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600"/>
              <a:buFont typeface="Calibri"/>
              <a:buNone/>
            </a:pPr>
            <a:r>
              <a:rPr b="0" i="0" lang="en-GB" sz="3600" u="none" cap="none" strike="noStrike">
                <a:solidFill>
                  <a:schemeClr val="lt1"/>
                </a:solidFill>
                <a:latin typeface="Calibri"/>
                <a:ea typeface="Calibri"/>
                <a:cs typeface="Calibri"/>
                <a:sym typeface="Calibri"/>
              </a:rPr>
              <a:t>PULP: Wireless Scale</a:t>
            </a:r>
            <a:endParaRPr sz="1100"/>
          </a:p>
        </p:txBody>
      </p:sp>
      <p:sp>
        <p:nvSpPr>
          <p:cNvPr id="450" name="Google Shape;450;p63"/>
          <p:cNvSpPr txBox="1"/>
          <p:nvPr/>
        </p:nvSpPr>
        <p:spPr>
          <a:xfrm>
            <a:off x="3696629" y="769434"/>
            <a:ext cx="6164492"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dk1"/>
                </a:solidFill>
                <a:latin typeface="Calibri"/>
                <a:ea typeface="Calibri"/>
                <a:cs typeface="Calibri"/>
                <a:sym typeface="Calibri"/>
              </a:rPr>
              <a:t>IoT shelves – drying prediction and factory automations – Factory 4.0</a:t>
            </a:r>
            <a:endParaRPr b="1" sz="27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1485900" y="-1512"/>
            <a:ext cx="6172200" cy="85725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GB" sz="3300" u="none" cap="none" strike="noStrike">
                <a:solidFill>
                  <a:schemeClr val="dk1"/>
                </a:solidFill>
                <a:latin typeface="Calibri"/>
                <a:ea typeface="Calibri"/>
                <a:cs typeface="Calibri"/>
                <a:sym typeface="Calibri"/>
              </a:rPr>
              <a:t>What do we like doing…</a:t>
            </a:r>
            <a:endParaRPr b="1" i="0" sz="3300" u="none" cap="none" strike="noStrike">
              <a:solidFill>
                <a:schemeClr val="dk1"/>
              </a:solidFill>
              <a:latin typeface="Calibri"/>
              <a:ea typeface="Calibri"/>
              <a:cs typeface="Calibri"/>
              <a:sym typeface="Calibri"/>
            </a:endParaRPr>
          </a:p>
        </p:txBody>
      </p:sp>
      <p:pic>
        <p:nvPicPr>
          <p:cNvPr id="153" name="Google Shape;153;p28"/>
          <p:cNvPicPr preferRelativeResize="0"/>
          <p:nvPr>
            <p:ph idx="1" type="body"/>
          </p:nvPr>
        </p:nvPicPr>
        <p:blipFill rotWithShape="1">
          <a:blip r:embed="rId3">
            <a:alphaModFix/>
          </a:blip>
          <a:srcRect b="0" l="0" r="0" t="0"/>
          <a:stretch/>
        </p:blipFill>
        <p:spPr>
          <a:xfrm>
            <a:off x="2104293" y="1152114"/>
            <a:ext cx="4935415" cy="3490546"/>
          </a:xfrm>
          <a:prstGeom prst="rect">
            <a:avLst/>
          </a:prstGeom>
          <a:noFill/>
          <a:ln>
            <a:noFill/>
          </a:ln>
        </p:spPr>
      </p:pic>
      <p:sp>
        <p:nvSpPr>
          <p:cNvPr id="154" name="Google Shape;154;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155" name="Google Shape;155;p28"/>
          <p:cNvSpPr txBox="1"/>
          <p:nvPr/>
        </p:nvSpPr>
        <p:spPr>
          <a:xfrm>
            <a:off x="7039708" y="839056"/>
            <a:ext cx="97301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Restructure</a:t>
            </a:r>
            <a:endParaRPr sz="1100"/>
          </a:p>
        </p:txBody>
      </p:sp>
      <p:sp>
        <p:nvSpPr>
          <p:cNvPr id="156" name="Google Shape;156;p28"/>
          <p:cNvSpPr txBox="1"/>
          <p:nvPr/>
        </p:nvSpPr>
        <p:spPr>
          <a:xfrm>
            <a:off x="1216716" y="1719604"/>
            <a:ext cx="53836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Strive</a:t>
            </a:r>
            <a:endParaRPr sz="1100"/>
          </a:p>
        </p:txBody>
      </p:sp>
      <p:sp>
        <p:nvSpPr>
          <p:cNvPr id="157" name="Google Shape;157;p28"/>
          <p:cNvSpPr txBox="1"/>
          <p:nvPr/>
        </p:nvSpPr>
        <p:spPr>
          <a:xfrm>
            <a:off x="4890520" y="834506"/>
            <a:ext cx="1565867"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Cogent House</a:t>
            </a:r>
            <a:endParaRPr sz="1100"/>
          </a:p>
        </p:txBody>
      </p:sp>
      <p:sp>
        <p:nvSpPr>
          <p:cNvPr id="158" name="Google Shape;158;p28"/>
          <p:cNvSpPr txBox="1"/>
          <p:nvPr/>
        </p:nvSpPr>
        <p:spPr>
          <a:xfrm>
            <a:off x="7189624" y="3849019"/>
            <a:ext cx="811376" cy="69249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Falls and</a:t>
            </a:r>
            <a:endParaRPr sz="1100"/>
          </a:p>
          <a:p>
            <a:pPr indent="0" lvl="0" marL="0" marR="0" rtl="0" algn="ctr">
              <a:spcBef>
                <a:spcPts val="0"/>
              </a:spcBef>
              <a:spcAft>
                <a:spcPts val="0"/>
              </a:spcAft>
              <a:buNone/>
            </a:pPr>
            <a:r>
              <a:rPr lang="en-GB" sz="1400">
                <a:solidFill>
                  <a:schemeClr val="dk1"/>
                </a:solidFill>
                <a:latin typeface="Calibri"/>
                <a:ea typeface="Calibri"/>
                <a:cs typeface="Calibri"/>
                <a:sym typeface="Calibri"/>
              </a:rPr>
              <a:t>pre-falls</a:t>
            </a:r>
            <a:endParaRPr sz="1100"/>
          </a:p>
          <a:p>
            <a:pPr indent="0" lvl="0" marL="0" marR="0" rtl="0" algn="ctr">
              <a:spcBef>
                <a:spcPts val="0"/>
              </a:spcBef>
              <a:spcAft>
                <a:spcPts val="0"/>
              </a:spcAft>
              <a:buNone/>
            </a:pPr>
            <a:r>
              <a:rPr lang="en-GB" sz="1400">
                <a:solidFill>
                  <a:schemeClr val="dk1"/>
                </a:solidFill>
                <a:latin typeface="Calibri"/>
                <a:ea typeface="Calibri"/>
                <a:cs typeface="Calibri"/>
                <a:sym typeface="Calibri"/>
              </a:rPr>
              <a:t>detection</a:t>
            </a:r>
            <a:endParaRPr sz="1100"/>
          </a:p>
        </p:txBody>
      </p:sp>
      <p:sp>
        <p:nvSpPr>
          <p:cNvPr id="159" name="Google Shape;159;p28"/>
          <p:cNvSpPr txBox="1"/>
          <p:nvPr/>
        </p:nvSpPr>
        <p:spPr>
          <a:xfrm>
            <a:off x="1264084" y="3673470"/>
            <a:ext cx="71644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Stargate</a:t>
            </a:r>
            <a:endParaRPr sz="1400">
              <a:solidFill>
                <a:schemeClr val="dk1"/>
              </a:solidFill>
              <a:latin typeface="Calibri"/>
              <a:ea typeface="Calibri"/>
              <a:cs typeface="Calibri"/>
              <a:sym typeface="Calibri"/>
            </a:endParaRPr>
          </a:p>
        </p:txBody>
      </p:sp>
      <p:sp>
        <p:nvSpPr>
          <p:cNvPr id="160" name="Google Shape;160;p28"/>
          <p:cNvSpPr txBox="1"/>
          <p:nvPr/>
        </p:nvSpPr>
        <p:spPr>
          <a:xfrm>
            <a:off x="1131278" y="716981"/>
            <a:ext cx="1535084"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Explosive ordnance </a:t>
            </a:r>
            <a:endParaRPr sz="1100"/>
          </a:p>
          <a:p>
            <a:pPr indent="0" lvl="0" marL="0" marR="0" rtl="0" algn="ctr">
              <a:spcBef>
                <a:spcPts val="0"/>
              </a:spcBef>
              <a:spcAft>
                <a:spcPts val="0"/>
              </a:spcAft>
              <a:buNone/>
            </a:pPr>
            <a:r>
              <a:rPr lang="en-GB" sz="1400">
                <a:solidFill>
                  <a:schemeClr val="dk1"/>
                </a:solidFill>
                <a:latin typeface="Calibri"/>
                <a:ea typeface="Calibri"/>
                <a:cs typeface="Calibri"/>
                <a:sym typeface="Calibri"/>
              </a:rPr>
              <a:t>disposal</a:t>
            </a:r>
            <a:endParaRPr sz="1100"/>
          </a:p>
        </p:txBody>
      </p:sp>
      <p:cxnSp>
        <p:nvCxnSpPr>
          <p:cNvPr id="161" name="Google Shape;161;p28"/>
          <p:cNvCxnSpPr>
            <a:stCxn id="156" idx="3"/>
          </p:cNvCxnSpPr>
          <p:nvPr/>
        </p:nvCxnSpPr>
        <p:spPr>
          <a:xfrm>
            <a:off x="1755085" y="1858103"/>
            <a:ext cx="2167200" cy="7818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2" name="Google Shape;162;p28"/>
          <p:cNvCxnSpPr>
            <a:stCxn id="157" idx="1"/>
          </p:cNvCxnSpPr>
          <p:nvPr/>
        </p:nvCxnSpPr>
        <p:spPr>
          <a:xfrm flipH="1">
            <a:off x="4803220" y="973006"/>
            <a:ext cx="87300" cy="1869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3" name="Google Shape;163;p28"/>
          <p:cNvCxnSpPr>
            <a:stCxn id="158" idx="0"/>
          </p:cNvCxnSpPr>
          <p:nvPr/>
        </p:nvCxnSpPr>
        <p:spPr>
          <a:xfrm rot="10800000">
            <a:off x="7039712" y="3546319"/>
            <a:ext cx="555600" cy="3027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4" name="Google Shape;164;p28"/>
          <p:cNvCxnSpPr>
            <a:stCxn id="160" idx="3"/>
          </p:cNvCxnSpPr>
          <p:nvPr/>
        </p:nvCxnSpPr>
        <p:spPr>
          <a:xfrm>
            <a:off x="2666362" y="959355"/>
            <a:ext cx="349200" cy="156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5" name="Google Shape;165;p28"/>
          <p:cNvCxnSpPr>
            <a:stCxn id="159" idx="2"/>
          </p:cNvCxnSpPr>
          <p:nvPr/>
        </p:nvCxnSpPr>
        <p:spPr>
          <a:xfrm>
            <a:off x="1622307" y="3950469"/>
            <a:ext cx="482100" cy="1791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6" name="Google Shape;166;p28"/>
          <p:cNvCxnSpPr>
            <a:stCxn id="155" idx="2"/>
          </p:cNvCxnSpPr>
          <p:nvPr/>
        </p:nvCxnSpPr>
        <p:spPr>
          <a:xfrm flipH="1">
            <a:off x="7033016" y="1116055"/>
            <a:ext cx="493200" cy="4992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7" name="Google Shape;167;p28"/>
          <p:cNvCxnSpPr>
            <a:stCxn id="156" idx="3"/>
            <a:endCxn id="153" idx="1"/>
          </p:cNvCxnSpPr>
          <p:nvPr/>
        </p:nvCxnSpPr>
        <p:spPr>
          <a:xfrm>
            <a:off x="1755085" y="1858103"/>
            <a:ext cx="349200" cy="10392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168" name="Google Shape;168;p28"/>
          <p:cNvCxnSpPr>
            <a:stCxn id="156" idx="3"/>
          </p:cNvCxnSpPr>
          <p:nvPr/>
        </p:nvCxnSpPr>
        <p:spPr>
          <a:xfrm>
            <a:off x="1755085" y="1858103"/>
            <a:ext cx="2067600" cy="1811700"/>
          </a:xfrm>
          <a:prstGeom prst="straightConnector1">
            <a:avLst/>
          </a:prstGeom>
          <a:noFill/>
          <a:ln cap="flat" cmpd="sng" w="12700">
            <a:solidFill>
              <a:schemeClr val="accent1"/>
            </a:solidFill>
            <a:prstDash val="solid"/>
            <a:miter lim="800000"/>
            <a:headEnd len="sm" w="sm"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type="title"/>
          </p:nvPr>
        </p:nvSpPr>
        <p:spPr>
          <a:xfrm>
            <a:off x="3943349" y="2603897"/>
            <a:ext cx="4960187"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0" i="0" lang="en-GB" sz="3600" u="sng" cap="none" strike="noStrike">
                <a:solidFill>
                  <a:schemeClr val="lt1"/>
                </a:solidFill>
                <a:latin typeface="Calibri"/>
                <a:ea typeface="Calibri"/>
                <a:cs typeface="Calibri"/>
                <a:sym typeface="Calibri"/>
              </a:rPr>
              <a:t>PULP: Wireless Scale</a:t>
            </a:r>
            <a:endParaRPr sz="1100"/>
          </a:p>
        </p:txBody>
      </p:sp>
      <p:sp>
        <p:nvSpPr>
          <p:cNvPr id="457" name="Google Shape;457;p64"/>
          <p:cNvSpPr txBox="1"/>
          <p:nvPr/>
        </p:nvSpPr>
        <p:spPr>
          <a:xfrm>
            <a:off x="3943349" y="237708"/>
            <a:ext cx="3053953" cy="196207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Costs:</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RaspberryPi+Peripherals £60</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Load Cell £7</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Temperature sensor £5</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Circuitry £5</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Enclosure £10</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500">
                <a:solidFill>
                  <a:schemeClr val="dk1"/>
                </a:solidFill>
                <a:latin typeface="Calibri"/>
                <a:ea typeface="Calibri"/>
                <a:cs typeface="Calibri"/>
                <a:sym typeface="Calibri"/>
              </a:rPr>
              <a:t>Total £95</a:t>
            </a:r>
            <a:endParaRPr b="1" sz="1800">
              <a:solidFill>
                <a:schemeClr val="dk1"/>
              </a:solidFill>
              <a:latin typeface="Calibri"/>
              <a:ea typeface="Calibri"/>
              <a:cs typeface="Calibri"/>
              <a:sym typeface="Calibri"/>
            </a:endParaRPr>
          </a:p>
        </p:txBody>
      </p:sp>
      <p:sp>
        <p:nvSpPr>
          <p:cNvPr id="458" name="Google Shape;458;p64"/>
          <p:cNvSpPr txBox="1"/>
          <p:nvPr/>
        </p:nvSpPr>
        <p:spPr>
          <a:xfrm>
            <a:off x="211741" y="203083"/>
            <a:ext cx="3635168" cy="293157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Features: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Internet enabled scale</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Mango waste drying process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Sensing: Temperature &amp; Weight</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Sample period 0.5Hz</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Remote data transfer (Philippines to Coventry)-–once per hour</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5 scales deployed in the field for two years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Led to innovative drying model</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type="title"/>
          </p:nvPr>
        </p:nvSpPr>
        <p:spPr>
          <a:xfrm>
            <a:off x="4531559" y="2700341"/>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0" i="0" lang="en-GB" sz="3600" u="sng" cap="none" strike="noStrike">
                <a:solidFill>
                  <a:schemeClr val="lt1"/>
                </a:solidFill>
                <a:latin typeface="Calibri"/>
                <a:ea typeface="Calibri"/>
                <a:cs typeface="Calibri"/>
                <a:sym typeface="Calibri"/>
              </a:rPr>
              <a:t>Thermocouple </a:t>
            </a:r>
            <a:br>
              <a:rPr b="0" i="0" lang="en-GB" sz="3600" u="sng" cap="none" strike="noStrike">
                <a:solidFill>
                  <a:schemeClr val="lt1"/>
                </a:solidFill>
                <a:latin typeface="Calibri"/>
                <a:ea typeface="Calibri"/>
                <a:cs typeface="Calibri"/>
                <a:sym typeface="Calibri"/>
              </a:rPr>
            </a:br>
            <a:r>
              <a:rPr b="0" i="0" lang="en-GB" sz="3600" u="sng" cap="none" strike="noStrike">
                <a:solidFill>
                  <a:schemeClr val="lt1"/>
                </a:solidFill>
                <a:latin typeface="Calibri"/>
                <a:ea typeface="Calibri"/>
                <a:cs typeface="Calibri"/>
                <a:sym typeface="Calibri"/>
              </a:rPr>
              <a:t>sensing</a:t>
            </a:r>
            <a:endParaRPr sz="1100"/>
          </a:p>
        </p:txBody>
      </p:sp>
      <p:pic>
        <p:nvPicPr>
          <p:cNvPr id="465" name="Google Shape;465;p65"/>
          <p:cNvPicPr preferRelativeResize="0"/>
          <p:nvPr>
            <p:ph idx="1" type="body"/>
          </p:nvPr>
        </p:nvPicPr>
        <p:blipFill rotWithShape="1">
          <a:blip r:embed="rId3">
            <a:alphaModFix/>
          </a:blip>
          <a:srcRect b="0" l="0" r="0" t="0"/>
          <a:stretch/>
        </p:blipFill>
        <p:spPr>
          <a:xfrm>
            <a:off x="4531560" y="96444"/>
            <a:ext cx="4371976" cy="2458864"/>
          </a:xfrm>
          <a:prstGeom prst="rect">
            <a:avLst/>
          </a:prstGeom>
          <a:noFill/>
          <a:ln>
            <a:noFill/>
          </a:ln>
        </p:spPr>
      </p:pic>
      <p:pic>
        <p:nvPicPr>
          <p:cNvPr id="466" name="Google Shape;466;p65"/>
          <p:cNvPicPr preferRelativeResize="0"/>
          <p:nvPr/>
        </p:nvPicPr>
        <p:blipFill rotWithShape="1">
          <a:blip r:embed="rId4">
            <a:alphaModFix/>
          </a:blip>
          <a:srcRect b="0" l="0" r="0" t="0"/>
          <a:stretch/>
        </p:blipFill>
        <p:spPr>
          <a:xfrm>
            <a:off x="333630" y="127489"/>
            <a:ext cx="3604744" cy="2396771"/>
          </a:xfrm>
          <a:prstGeom prst="rect">
            <a:avLst/>
          </a:prstGeom>
          <a:noFill/>
          <a:ln>
            <a:noFill/>
          </a:ln>
        </p:spPr>
      </p:pic>
      <p:pic>
        <p:nvPicPr>
          <p:cNvPr id="467" name="Google Shape;467;p65"/>
          <p:cNvPicPr preferRelativeResize="0"/>
          <p:nvPr/>
        </p:nvPicPr>
        <p:blipFill rotWithShape="1">
          <a:blip r:embed="rId5">
            <a:alphaModFix/>
          </a:blip>
          <a:srcRect b="0" l="21094" r="18520" t="0"/>
          <a:stretch/>
        </p:blipFill>
        <p:spPr>
          <a:xfrm>
            <a:off x="692604" y="2584811"/>
            <a:ext cx="2715347" cy="25293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6"/>
          <p:cNvSpPr txBox="1"/>
          <p:nvPr/>
        </p:nvSpPr>
        <p:spPr>
          <a:xfrm>
            <a:off x="3943349" y="237708"/>
            <a:ext cx="3053953" cy="108491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Costs:</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Thermocouples £20</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Firefly £40</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66"/>
          <p:cNvSpPr txBox="1"/>
          <p:nvPr/>
        </p:nvSpPr>
        <p:spPr>
          <a:xfrm>
            <a:off x="211741" y="203083"/>
            <a:ext cx="3635168" cy="177741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Features: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Originally designed to measure temperature in Jet Engines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Thermocouple can measure extreme temperatures 1000℃+</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475" name="Google Shape;475;p66"/>
          <p:cNvSpPr txBox="1"/>
          <p:nvPr/>
        </p:nvSpPr>
        <p:spPr>
          <a:xfrm>
            <a:off x="4096662" y="1604734"/>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1" lang="en-GB" sz="3600" u="sng">
                <a:solidFill>
                  <a:schemeClr val="lt1"/>
                </a:solidFill>
                <a:latin typeface="Calibri"/>
                <a:ea typeface="Calibri"/>
                <a:cs typeface="Calibri"/>
                <a:sym typeface="Calibri"/>
              </a:rPr>
              <a:t>Thermocouple </a:t>
            </a:r>
            <a:br>
              <a:rPr b="1" lang="en-GB" sz="3600" u="sng">
                <a:solidFill>
                  <a:schemeClr val="lt1"/>
                </a:solidFill>
                <a:latin typeface="Calibri"/>
                <a:ea typeface="Calibri"/>
                <a:cs typeface="Calibri"/>
                <a:sym typeface="Calibri"/>
              </a:rPr>
            </a:br>
            <a:r>
              <a:rPr b="1" lang="en-GB" sz="3600" u="sng">
                <a:solidFill>
                  <a:schemeClr val="lt1"/>
                </a:solidFill>
                <a:latin typeface="Calibri"/>
                <a:ea typeface="Calibri"/>
                <a:cs typeface="Calibri"/>
                <a:sym typeface="Calibri"/>
              </a:rPr>
              <a:t>sensing</a:t>
            </a:r>
            <a:endParaRPr b="1" sz="3600" u="sng">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7"/>
          <p:cNvSpPr txBox="1"/>
          <p:nvPr>
            <p:ph type="title"/>
          </p:nvPr>
        </p:nvSpPr>
        <p:spPr>
          <a:xfrm>
            <a:off x="4531559" y="2700341"/>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0" i="0" lang="en-GB" sz="3600" u="sng" cap="none" strike="noStrike">
                <a:solidFill>
                  <a:schemeClr val="lt1"/>
                </a:solidFill>
                <a:latin typeface="Calibri"/>
                <a:ea typeface="Calibri"/>
                <a:cs typeface="Calibri"/>
                <a:sym typeface="Calibri"/>
              </a:rPr>
              <a:t>Electricity </a:t>
            </a:r>
            <a:br>
              <a:rPr b="0" i="0" lang="en-GB" sz="3600" u="sng" cap="none" strike="noStrike">
                <a:solidFill>
                  <a:schemeClr val="lt1"/>
                </a:solidFill>
                <a:latin typeface="Calibri"/>
                <a:ea typeface="Calibri"/>
                <a:cs typeface="Calibri"/>
                <a:sym typeface="Calibri"/>
              </a:rPr>
            </a:br>
            <a:r>
              <a:rPr b="0" i="0" lang="en-GB" sz="3600" u="sng" cap="none" strike="noStrike">
                <a:solidFill>
                  <a:schemeClr val="lt1"/>
                </a:solidFill>
                <a:latin typeface="Calibri"/>
                <a:ea typeface="Calibri"/>
                <a:cs typeface="Calibri"/>
                <a:sym typeface="Calibri"/>
              </a:rPr>
              <a:t>sensing</a:t>
            </a:r>
            <a:endParaRPr sz="1100"/>
          </a:p>
        </p:txBody>
      </p:sp>
      <p:pic>
        <p:nvPicPr>
          <p:cNvPr id="482" name="Google Shape;482;p67"/>
          <p:cNvPicPr preferRelativeResize="0"/>
          <p:nvPr/>
        </p:nvPicPr>
        <p:blipFill rotWithShape="1">
          <a:blip r:embed="rId3">
            <a:alphaModFix/>
          </a:blip>
          <a:srcRect b="0" l="0" r="0" t="0"/>
          <a:stretch/>
        </p:blipFill>
        <p:spPr>
          <a:xfrm>
            <a:off x="803897" y="458980"/>
            <a:ext cx="3040566" cy="2027044"/>
          </a:xfrm>
          <a:prstGeom prst="rect">
            <a:avLst/>
          </a:prstGeom>
          <a:noFill/>
          <a:ln>
            <a:noFill/>
          </a:ln>
        </p:spPr>
      </p:pic>
      <p:pic>
        <p:nvPicPr>
          <p:cNvPr id="483" name="Google Shape;483;p67"/>
          <p:cNvPicPr preferRelativeResize="0"/>
          <p:nvPr/>
        </p:nvPicPr>
        <p:blipFill rotWithShape="1">
          <a:blip r:embed="rId4">
            <a:alphaModFix/>
          </a:blip>
          <a:srcRect b="0" l="0" r="0" t="0"/>
          <a:stretch/>
        </p:blipFill>
        <p:spPr>
          <a:xfrm>
            <a:off x="803897" y="2789956"/>
            <a:ext cx="3040566" cy="2280425"/>
          </a:xfrm>
          <a:prstGeom prst="rect">
            <a:avLst/>
          </a:prstGeom>
          <a:noFill/>
          <a:ln>
            <a:noFill/>
          </a:ln>
        </p:spPr>
      </p:pic>
      <p:pic>
        <p:nvPicPr>
          <p:cNvPr id="484" name="Google Shape;484;p67"/>
          <p:cNvPicPr preferRelativeResize="0"/>
          <p:nvPr/>
        </p:nvPicPr>
        <p:blipFill rotWithShape="1">
          <a:blip r:embed="rId5">
            <a:alphaModFix/>
          </a:blip>
          <a:srcRect b="0" l="0" r="0" t="0"/>
          <a:stretch/>
        </p:blipFill>
        <p:spPr>
          <a:xfrm>
            <a:off x="4413688" y="458981"/>
            <a:ext cx="2702724" cy="202704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nvSpPr>
        <p:spPr>
          <a:xfrm>
            <a:off x="3943349" y="237708"/>
            <a:ext cx="3053953" cy="131574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Costs:</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Current Cost EnviR (Clamp+ Display) £25</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Appliance monitor £15</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68"/>
          <p:cNvSpPr txBox="1"/>
          <p:nvPr/>
        </p:nvSpPr>
        <p:spPr>
          <a:xfrm>
            <a:off x="211741" y="203083"/>
            <a:ext cx="3635168" cy="454739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Features: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Measures electricity at appliance and home level every 6 seconds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Current cost is an off-the-shelf system</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10 systems deployed in 2 remote Philippines Islands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Data transmission every hour via 3G to CU</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Same underlying architecture as the Scale sensor</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Demo: Local data acquisition of data from a fan. System running live in the Philippines.</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http://cogentee.coventry.ac.uk/PMOG/</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92" name="Google Shape;492;p68"/>
          <p:cNvSpPr txBox="1"/>
          <p:nvPr/>
        </p:nvSpPr>
        <p:spPr>
          <a:xfrm>
            <a:off x="4531559" y="2700341"/>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1" lang="en-GB" sz="3600" u="sng">
                <a:solidFill>
                  <a:schemeClr val="lt1"/>
                </a:solidFill>
                <a:latin typeface="Calibri"/>
                <a:ea typeface="Calibri"/>
                <a:cs typeface="Calibri"/>
                <a:sym typeface="Calibri"/>
              </a:rPr>
              <a:t>Electricity </a:t>
            </a:r>
            <a:br>
              <a:rPr b="1" lang="en-GB" sz="3600" u="sng">
                <a:solidFill>
                  <a:schemeClr val="lt1"/>
                </a:solidFill>
                <a:latin typeface="Calibri"/>
                <a:ea typeface="Calibri"/>
                <a:cs typeface="Calibri"/>
                <a:sym typeface="Calibri"/>
              </a:rPr>
            </a:br>
            <a:r>
              <a:rPr b="1" lang="en-GB" sz="3600" u="sng">
                <a:solidFill>
                  <a:schemeClr val="lt1"/>
                </a:solidFill>
                <a:latin typeface="Calibri"/>
                <a:ea typeface="Calibri"/>
                <a:cs typeface="Calibri"/>
                <a:sym typeface="Calibri"/>
              </a:rPr>
              <a:t>sensing</a:t>
            </a:r>
            <a:endParaRPr b="1" sz="3600" u="sng">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nvSpPr>
        <p:spPr>
          <a:xfrm>
            <a:off x="3943349" y="237708"/>
            <a:ext cx="3053953" cy="154657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Costs:</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TelosB board £60</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Sensors vary from £5--£50</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Raspberry pi server £70</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69"/>
          <p:cNvSpPr txBox="1"/>
          <p:nvPr/>
        </p:nvSpPr>
        <p:spPr>
          <a:xfrm>
            <a:off x="211741" y="203083"/>
            <a:ext cx="3635168" cy="43165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Features: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Our flagship sensing device</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Developed all architecture+ learning from here</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Based on the  TelosB hardware platform (temperature, humidity, and light on board sensors)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Sensing modalities: Temperature, Humidity, Light, CO2, Electricity, Gas, Air Quality etc.</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Lifetime 5years+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Over 200 deployments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Longest deployment 3 years</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Demo: Multiple node data acquisition + live system</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00" name="Google Shape;500;p69"/>
          <p:cNvSpPr txBox="1"/>
          <p:nvPr/>
        </p:nvSpPr>
        <p:spPr>
          <a:xfrm>
            <a:off x="4531559" y="2700341"/>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1" lang="en-GB" sz="3600" u="sng">
                <a:solidFill>
                  <a:schemeClr val="lt1"/>
                </a:solidFill>
                <a:latin typeface="Calibri"/>
                <a:ea typeface="Calibri"/>
                <a:cs typeface="Calibri"/>
                <a:sym typeface="Calibri"/>
              </a:rPr>
              <a:t>Home Monitoring System</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descr="https://lh5.googleusercontent.com/9EqBBzB7CIiLdk0wHaCDIXzyfFNbQIQCB_YcZoyqL4WcXMaGk3ZI996ME9Rh-XvNJkeBf_E3aAOfO2T6ETQt9GWamXPP1Eo2FT2DAvtbJNjYmTPn6BGTCirpX_yRD2kCAhGt-b757gE" id="505" name="Google Shape;505;p70"/>
          <p:cNvPicPr preferRelativeResize="0"/>
          <p:nvPr/>
        </p:nvPicPr>
        <p:blipFill rotWithShape="1">
          <a:blip r:embed="rId3">
            <a:alphaModFix/>
          </a:blip>
          <a:srcRect b="0" l="0" r="0" t="0"/>
          <a:stretch/>
        </p:blipFill>
        <p:spPr>
          <a:xfrm>
            <a:off x="3709768" y="212861"/>
            <a:ext cx="3318974" cy="4410597"/>
          </a:xfrm>
          <a:prstGeom prst="rect">
            <a:avLst/>
          </a:prstGeom>
          <a:noFill/>
          <a:ln>
            <a:noFill/>
          </a:ln>
        </p:spPr>
      </p:pic>
      <p:sp>
        <p:nvSpPr>
          <p:cNvPr id="506" name="Google Shape;506;p70"/>
          <p:cNvSpPr txBox="1"/>
          <p:nvPr>
            <p:ph type="title"/>
          </p:nvPr>
        </p:nvSpPr>
        <p:spPr>
          <a:xfrm>
            <a:off x="557213" y="557213"/>
            <a:ext cx="2607469" cy="3721893"/>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600"/>
              <a:buFont typeface="Calibri"/>
              <a:buNone/>
            </a:pPr>
            <a:r>
              <a:rPr b="0" i="0" lang="en-GB" sz="3600" u="none" cap="none" strike="noStrike">
                <a:solidFill>
                  <a:schemeClr val="lt1"/>
                </a:solidFill>
                <a:latin typeface="Calibri"/>
                <a:ea typeface="Calibri"/>
                <a:cs typeface="Calibri"/>
                <a:sym typeface="Calibri"/>
              </a:rPr>
              <a:t>Home monitoring system</a:t>
            </a:r>
            <a:br>
              <a:rPr b="0" i="0" lang="en-GB" sz="3600" u="none" cap="none" strike="noStrike">
                <a:solidFill>
                  <a:schemeClr val="lt1"/>
                </a:solidFill>
                <a:latin typeface="Calibri"/>
                <a:ea typeface="Calibri"/>
                <a:cs typeface="Calibri"/>
                <a:sym typeface="Calibri"/>
              </a:rPr>
            </a:br>
            <a:r>
              <a:rPr b="0" i="0" lang="en-GB" sz="2400" u="sng" cap="none" strike="noStrike">
                <a:solidFill>
                  <a:schemeClr val="hlink"/>
                </a:solidFill>
                <a:latin typeface="Calibri"/>
                <a:ea typeface="Calibri"/>
                <a:cs typeface="Calibri"/>
                <a:sym typeface="Calibri"/>
                <a:hlinkClick r:id="rId4"/>
              </a:rPr>
              <a:t>cogentee.coventry.ac.uk/ch-silicon</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1"/>
          <p:cNvSpPr txBox="1"/>
          <p:nvPr/>
        </p:nvSpPr>
        <p:spPr>
          <a:xfrm>
            <a:off x="3943349" y="237708"/>
            <a:ext cx="3053953" cy="131574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Costs:</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Firefly board £40</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Accelerometer £6</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Temperature £6</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71"/>
          <p:cNvSpPr txBox="1"/>
          <p:nvPr/>
        </p:nvSpPr>
        <p:spPr>
          <a:xfrm>
            <a:off x="211741" y="203083"/>
            <a:ext cx="3635168" cy="293157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Features: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Accelerometer measures movement in respect to gravity</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Currently being used in an earthquake structural assessment project</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Will be applied to the solar lanterns</a:t>
            </a:r>
            <a:endParaRPr sz="1100"/>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Challenge: Low power sensing, knowing where the lantern is </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Demo: Show the detection of movement and the importance of edge mining</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14" name="Google Shape;514;p71"/>
          <p:cNvSpPr txBox="1"/>
          <p:nvPr/>
        </p:nvSpPr>
        <p:spPr>
          <a:xfrm>
            <a:off x="4531559" y="2700341"/>
            <a:ext cx="4371976" cy="2298303"/>
          </a:xfrm>
          <a:prstGeom prst="rect">
            <a:avLst/>
          </a:prstGeom>
          <a:solidFill>
            <a:srgbClr val="3F3F3F"/>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600"/>
              <a:buFont typeface="Calibri"/>
              <a:buNone/>
            </a:pPr>
            <a:r>
              <a:rPr b="1" lang="en-GB" sz="3600" u="sng">
                <a:solidFill>
                  <a:schemeClr val="lt1"/>
                </a:solidFill>
                <a:latin typeface="Calibri"/>
                <a:ea typeface="Calibri"/>
                <a:cs typeface="Calibri"/>
                <a:sym typeface="Calibri"/>
              </a:rPr>
              <a:t>Movement monitoring</a:t>
            </a:r>
            <a:endParaRPr b="1" sz="3600" u="sng">
              <a:solidFill>
                <a:schemeClr val="lt1"/>
              </a:solidFill>
              <a:latin typeface="Calibri"/>
              <a:ea typeface="Calibri"/>
              <a:cs typeface="Calibri"/>
              <a:sym typeface="Calibri"/>
            </a:endParaRPr>
          </a:p>
        </p:txBody>
      </p:sp>
      <p:sp>
        <p:nvSpPr>
          <p:cNvPr id="515" name="Google Shape;515;p71"/>
          <p:cNvSpPr txBox="1"/>
          <p:nvPr/>
        </p:nvSpPr>
        <p:spPr>
          <a:xfrm>
            <a:off x="1931949" y="3738446"/>
            <a:ext cx="1591542"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Insert MOVIE - kemp</a:t>
            </a:r>
            <a:endParaRPr sz="14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Challenges</a:t>
            </a:r>
            <a:endParaRPr sz="1100"/>
          </a:p>
        </p:txBody>
      </p:sp>
      <p:sp>
        <p:nvSpPr>
          <p:cNvPr id="521" name="Google Shape;521;p7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Environment</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End-Users and application specialists: Human in the loop</a:t>
            </a:r>
            <a:endParaRPr sz="1100"/>
          </a:p>
          <a:p>
            <a:pPr indent="-171450" lvl="0" marL="177800" marR="0" rtl="0" algn="l">
              <a:lnSpc>
                <a:spcPct val="8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Data – too little or too much</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Decisions – timeline/timeframe</a:t>
            </a:r>
            <a:endParaRPr sz="1100"/>
          </a:p>
          <a:p>
            <a:pPr indent="-171450" lvl="0" marL="177800" marR="0" rtl="0" algn="l">
              <a:lnSpc>
                <a:spcPct val="8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Utility &amp; Usability – integrations with processes and business models</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Future proofing &amp; Scaling up</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Development time for filed systems</a:t>
            </a:r>
            <a:endParaRPr sz="1100"/>
          </a:p>
          <a:p>
            <a:pPr indent="-171450" lvl="0" marL="177800" marR="0" rtl="0" algn="l">
              <a:lnSpc>
                <a:spcPct val="8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Exploitation vs Exploration</a:t>
            </a:r>
            <a:endParaRPr sz="1100"/>
          </a:p>
          <a:p>
            <a:pPr indent="-38100" lvl="0" marL="177800" marR="0" rtl="0" algn="l">
              <a:lnSpc>
                <a:spcPct val="8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3"/>
          <p:cNvSpPr txBox="1"/>
          <p:nvPr>
            <p:ph type="title"/>
          </p:nvPr>
        </p:nvSpPr>
        <p:spPr>
          <a:xfrm>
            <a:off x="212673" y="0"/>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Example (exploitation) – ReStructure: applying wireless sensing capabilities to TERS monitoring</a:t>
            </a:r>
            <a:endParaRPr sz="1100"/>
          </a:p>
        </p:txBody>
      </p:sp>
      <p:pic>
        <p:nvPicPr>
          <p:cNvPr id="527" name="Google Shape;527;p73"/>
          <p:cNvPicPr preferRelativeResize="0"/>
          <p:nvPr>
            <p:ph idx="1" type="body"/>
          </p:nvPr>
        </p:nvPicPr>
        <p:blipFill rotWithShape="1">
          <a:blip r:embed="rId3">
            <a:alphaModFix/>
          </a:blip>
          <a:srcRect b="0" l="0" r="0" t="0"/>
          <a:stretch/>
        </p:blipFill>
        <p:spPr>
          <a:xfrm>
            <a:off x="3159177" y="1135110"/>
            <a:ext cx="5182850" cy="3892514"/>
          </a:xfrm>
          <a:prstGeom prst="rect">
            <a:avLst/>
          </a:prstGeom>
          <a:noFill/>
          <a:ln>
            <a:noFill/>
          </a:ln>
        </p:spPr>
      </p:pic>
      <p:sp>
        <p:nvSpPr>
          <p:cNvPr id="528" name="Google Shape;528;p73"/>
          <p:cNvSpPr txBox="1"/>
          <p:nvPr/>
        </p:nvSpPr>
        <p:spPr>
          <a:xfrm>
            <a:off x="212673" y="1394085"/>
            <a:ext cx="2563106" cy="80791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Singapore</a:t>
            </a:r>
            <a:endParaRPr sz="1100"/>
          </a:p>
          <a:p>
            <a:pPr indent="0" lvl="0" marL="0" marR="0" rtl="0" algn="l">
              <a:spcBef>
                <a:spcPts val="0"/>
              </a:spcBef>
              <a:spcAft>
                <a:spcPts val="0"/>
              </a:spcAft>
              <a:buNone/>
            </a:pPr>
            <a:r>
              <a:rPr lang="en-GB" sz="2400">
                <a:solidFill>
                  <a:schemeClr val="dk1"/>
                </a:solidFill>
                <a:latin typeface="Calibri"/>
                <a:ea typeface="Calibri"/>
                <a:cs typeface="Calibri"/>
                <a:sym typeface="Calibri"/>
              </a:rPr>
              <a:t>MIT-SMART funded</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25099" y="74047"/>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Human Challenges: from Waste to Wealth – Philippines – Mango drying factory automation</a:t>
            </a:r>
            <a:endParaRPr sz="1100"/>
          </a:p>
        </p:txBody>
      </p:sp>
      <p:pic>
        <p:nvPicPr>
          <p:cNvPr id="174" name="Google Shape;174;p29"/>
          <p:cNvPicPr preferRelativeResize="0"/>
          <p:nvPr>
            <p:ph idx="1" type="body"/>
          </p:nvPr>
        </p:nvPicPr>
        <p:blipFill rotWithShape="1">
          <a:blip r:embed="rId3">
            <a:alphaModFix/>
          </a:blip>
          <a:srcRect b="0" l="0" r="0" t="0"/>
          <a:stretch/>
        </p:blipFill>
        <p:spPr>
          <a:xfrm>
            <a:off x="1360357" y="1068220"/>
            <a:ext cx="6081840" cy="39782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4"/>
          <p:cNvSpPr txBox="1"/>
          <p:nvPr>
            <p:ph type="title"/>
          </p:nvPr>
        </p:nvSpPr>
        <p:spPr>
          <a:xfrm>
            <a:off x="1297073" y="114300"/>
            <a:ext cx="6485073" cy="85725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Temporary Earth Restraining Structures </a:t>
            </a:r>
            <a:endParaRPr sz="1100"/>
          </a:p>
        </p:txBody>
      </p:sp>
      <p:pic>
        <p:nvPicPr>
          <p:cNvPr id="535" name="Google Shape;535;p74"/>
          <p:cNvPicPr preferRelativeResize="0"/>
          <p:nvPr/>
        </p:nvPicPr>
        <p:blipFill rotWithShape="1">
          <a:blip r:embed="rId3">
            <a:alphaModFix/>
          </a:blip>
          <a:srcRect b="0" l="0" r="0" t="0"/>
          <a:stretch/>
        </p:blipFill>
        <p:spPr>
          <a:xfrm>
            <a:off x="5916182" y="861023"/>
            <a:ext cx="3016657" cy="2253182"/>
          </a:xfrm>
          <a:prstGeom prst="rect">
            <a:avLst/>
          </a:prstGeom>
          <a:noFill/>
          <a:ln>
            <a:noFill/>
          </a:ln>
        </p:spPr>
      </p:pic>
      <p:sp>
        <p:nvSpPr>
          <p:cNvPr id="536" name="Google Shape;536;p74"/>
          <p:cNvSpPr txBox="1"/>
          <p:nvPr>
            <p:ph idx="1" type="body"/>
          </p:nvPr>
        </p:nvSpPr>
        <p:spPr>
          <a:xfrm>
            <a:off x="327263" y="861024"/>
            <a:ext cx="5476012" cy="402777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TERS used during excavations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Designs based on model analyses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Monitored throughout construction </a:t>
            </a:r>
            <a:endParaRPr sz="1100"/>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Cost limits scope of measurements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Thresholds: performance OK below pre-set levels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Safe: but little motivation to reduce spiralling costs</a:t>
            </a:r>
            <a:endParaRPr sz="1100"/>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Measurements </a:t>
            </a:r>
            <a:r>
              <a:rPr b="0" i="1" lang="en-GB" sz="2100" u="none" cap="none" strike="noStrike">
                <a:solidFill>
                  <a:schemeClr val="dk1"/>
                </a:solidFill>
                <a:latin typeface="Calibri"/>
                <a:ea typeface="Calibri"/>
                <a:cs typeface="Calibri"/>
                <a:sym typeface="Calibri"/>
              </a:rPr>
              <a:t>could</a:t>
            </a:r>
            <a:r>
              <a:rPr b="0" i="0" lang="en-GB" sz="2100" u="none" cap="none" strike="noStrike">
                <a:solidFill>
                  <a:schemeClr val="dk1"/>
                </a:solidFill>
                <a:latin typeface="Calibri"/>
                <a:ea typeface="Calibri"/>
                <a:cs typeface="Calibri"/>
                <a:sym typeface="Calibri"/>
              </a:rPr>
              <a:t> be used in dynamic models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Updated during construction to reflect observations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Improve knowledge, reduce risk =&gt; reduce costs</a:t>
            </a:r>
            <a:endParaRPr sz="1100"/>
          </a:p>
        </p:txBody>
      </p:sp>
      <p:sp>
        <p:nvSpPr>
          <p:cNvPr id="537" name="Google Shape;537;p74"/>
          <p:cNvSpPr txBox="1"/>
          <p:nvPr/>
        </p:nvSpPr>
        <p:spPr>
          <a:xfrm>
            <a:off x="5916182" y="3264082"/>
            <a:ext cx="3016657" cy="1361911"/>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GB" sz="2100">
                <a:solidFill>
                  <a:schemeClr val="dk1"/>
                </a:solidFill>
                <a:latin typeface="Calibri"/>
                <a:ea typeface="Calibri"/>
                <a:cs typeface="Calibri"/>
                <a:sym typeface="Calibri"/>
              </a:rPr>
              <a:t>Purpose: increase </a:t>
            </a:r>
            <a:r>
              <a:rPr b="1" i="1" lang="en-GB" sz="2100" u="sng">
                <a:solidFill>
                  <a:schemeClr val="dk1"/>
                </a:solidFill>
                <a:latin typeface="Calibri"/>
                <a:ea typeface="Calibri"/>
                <a:cs typeface="Calibri"/>
                <a:sym typeface="Calibri"/>
              </a:rPr>
              <a:t>density</a:t>
            </a:r>
            <a:r>
              <a:rPr b="1" i="1" lang="en-GB" sz="2100">
                <a:solidFill>
                  <a:schemeClr val="dk1"/>
                </a:solidFill>
                <a:latin typeface="Calibri"/>
                <a:ea typeface="Calibri"/>
                <a:cs typeface="Calibri"/>
                <a:sym typeface="Calibri"/>
              </a:rPr>
              <a:t> and </a:t>
            </a:r>
            <a:r>
              <a:rPr b="1" i="1" lang="en-GB" sz="2100" u="sng">
                <a:solidFill>
                  <a:schemeClr val="dk1"/>
                </a:solidFill>
                <a:latin typeface="Calibri"/>
                <a:ea typeface="Calibri"/>
                <a:cs typeface="Calibri"/>
                <a:sym typeface="Calibri"/>
              </a:rPr>
              <a:t>value</a:t>
            </a:r>
            <a:r>
              <a:rPr b="1" i="1" lang="en-GB" sz="2100">
                <a:solidFill>
                  <a:schemeClr val="dk1"/>
                </a:solidFill>
                <a:latin typeface="Calibri"/>
                <a:ea typeface="Calibri"/>
                <a:cs typeface="Calibri"/>
                <a:sym typeface="Calibri"/>
              </a:rPr>
              <a:t> </a:t>
            </a:r>
            <a:endParaRPr sz="1100"/>
          </a:p>
          <a:p>
            <a:pPr indent="0" lvl="0" marL="0" marR="0" rtl="0" algn="ctr">
              <a:spcBef>
                <a:spcPts val="0"/>
              </a:spcBef>
              <a:spcAft>
                <a:spcPts val="0"/>
              </a:spcAft>
              <a:buNone/>
            </a:pPr>
            <a:r>
              <a:rPr b="1" i="1" lang="en-GB" sz="2100">
                <a:solidFill>
                  <a:schemeClr val="dk1"/>
                </a:solidFill>
                <a:latin typeface="Calibri"/>
                <a:ea typeface="Calibri"/>
                <a:cs typeface="Calibri"/>
                <a:sym typeface="Calibri"/>
              </a:rPr>
              <a:t>of measurements during excavations</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ReStructure: applying wireless sensing capabilities to TERS monitoring</a:t>
            </a:r>
            <a:endParaRPr sz="1100"/>
          </a:p>
        </p:txBody>
      </p:sp>
      <p:sp>
        <p:nvSpPr>
          <p:cNvPr id="544" name="Google Shape;544;p75"/>
          <p:cNvSpPr txBox="1"/>
          <p:nvPr>
            <p:ph idx="1" type="body"/>
          </p:nvPr>
        </p:nvSpPr>
        <p:spPr>
          <a:xfrm>
            <a:off x="260455" y="1940465"/>
            <a:ext cx="4067955" cy="3067004"/>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t" bIns="34275" lIns="68575" spcFirstLastPara="1" rIns="68575" wrap="square" tIns="34275">
            <a:noAutofit/>
          </a:bodyPr>
          <a:lstStyle/>
          <a:p>
            <a:pPr indent="-177800" lvl="0" marL="177800" marR="0" rtl="0" algn="l">
              <a:lnSpc>
                <a:spcPct val="70000"/>
              </a:lnSpc>
              <a:spcBef>
                <a:spcPts val="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Goal 1: Field-deployable WSN prototypes</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Reliable, valid structural measurements (strain)</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Reliable network communication</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Deployment and weatherproofing experience</a:t>
            </a:r>
            <a:endParaRPr sz="1100"/>
          </a:p>
          <a:p>
            <a:pPr indent="-139700" lvl="0" marL="177800" marR="0" rtl="0" algn="l">
              <a:lnSpc>
                <a:spcPct val="70000"/>
              </a:lnSpc>
              <a:spcBef>
                <a:spcPts val="800"/>
              </a:spcBef>
              <a:spcAft>
                <a:spcPts val="0"/>
              </a:spcAft>
              <a:buClr>
                <a:schemeClr val="dk1"/>
              </a:buClr>
              <a:buSzPts val="600"/>
              <a:buFont typeface="Arial"/>
              <a:buNone/>
            </a:pPr>
            <a:r>
              <a:t/>
            </a:r>
            <a:endParaRPr b="0" i="0" sz="600" u="none" cap="none" strike="noStrike">
              <a:solidFill>
                <a:schemeClr val="dk1"/>
              </a:solidFill>
              <a:latin typeface="Calibri"/>
              <a:ea typeface="Calibri"/>
              <a:cs typeface="Calibri"/>
              <a:sym typeface="Calibri"/>
            </a:endParaRPr>
          </a:p>
          <a:p>
            <a:pPr indent="-177800" lvl="0" marL="177800" marR="0" rtl="0" algn="l">
              <a:lnSpc>
                <a:spcPct val="70000"/>
              </a:lnSpc>
              <a:spcBef>
                <a:spcPts val="8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Goal 2: Move toward </a:t>
            </a:r>
            <a:r>
              <a:rPr b="0" i="1" lang="en-GB" sz="1600" u="none" cap="none" strike="noStrike">
                <a:solidFill>
                  <a:schemeClr val="dk1"/>
                </a:solidFill>
                <a:latin typeface="Calibri"/>
                <a:ea typeface="Calibri"/>
                <a:cs typeface="Calibri"/>
                <a:sym typeface="Calibri"/>
              </a:rPr>
              <a:t>intelligent WSNs</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Raw data collection =&gt; intelligent operation</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Improve network lifetime, increase value of data</a:t>
            </a:r>
            <a:endParaRPr sz="1100"/>
          </a:p>
          <a:p>
            <a:pPr indent="-88900" lvl="1" marL="520700" marR="0" rtl="0" algn="l">
              <a:lnSpc>
                <a:spcPct val="7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77800" lvl="0" marL="177800" marR="0" rtl="0" algn="l">
              <a:lnSpc>
                <a:spcPct val="70000"/>
              </a:lnSpc>
              <a:spcBef>
                <a:spcPts val="8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Testing: REAL deployments during excavation</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MRT/underground tube stations</a:t>
            </a:r>
            <a:endParaRPr sz="1100"/>
          </a:p>
        </p:txBody>
      </p:sp>
      <p:sp>
        <p:nvSpPr>
          <p:cNvPr id="545" name="Google Shape;545;p75"/>
          <p:cNvSpPr txBox="1"/>
          <p:nvPr/>
        </p:nvSpPr>
        <p:spPr>
          <a:xfrm>
            <a:off x="4665688" y="1940466"/>
            <a:ext cx="4010900" cy="3067004"/>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t" bIns="34275" lIns="68575" spcFirstLastPara="1" rIns="68575" wrap="square" tIns="34275">
            <a:noAutofit/>
          </a:bodyPr>
          <a:lstStyle/>
          <a:p>
            <a:pPr indent="-177800" lvl="0" marL="177800" marR="0" rtl="0" algn="l">
              <a:lnSpc>
                <a:spcPct val="70000"/>
              </a:lnSpc>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2014: Designed &amp; tested prototype WSN</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12 months for full prototype (8x + gateway)</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Hardware (PCB, packaging) and Software</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(2 revisions of packaging)</a:t>
            </a:r>
            <a:endParaRPr sz="1100"/>
          </a:p>
          <a:p>
            <a:pPr indent="-63500" lvl="0" marL="177800" marR="0" rtl="0" algn="l">
              <a:lnSpc>
                <a:spcPct val="70000"/>
              </a:lnSpc>
              <a:spcBef>
                <a:spcPts val="8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7800" lvl="0" marL="177800" marR="0" rtl="0" algn="l">
              <a:lnSpc>
                <a:spcPct val="70000"/>
              </a:lnSpc>
              <a:spcBef>
                <a:spcPts val="80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2015: Field tests for long term measurement</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Jan - Jun: 3 x 1-hop deployments + multi-hop testing</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1. Feb 11</a:t>
            </a:r>
            <a:r>
              <a:rPr b="0" baseline="30000" i="0" lang="en-GB" sz="1500" u="none" cap="none" strike="noStrike">
                <a:solidFill>
                  <a:schemeClr val="dk1"/>
                </a:solidFill>
                <a:latin typeface="Calibri"/>
                <a:ea typeface="Calibri"/>
                <a:cs typeface="Calibri"/>
                <a:sym typeface="Calibri"/>
              </a:rPr>
              <a:t>th</a:t>
            </a:r>
            <a:r>
              <a:rPr b="0" i="0" lang="en-GB" sz="1500" u="none" cap="none" strike="noStrike">
                <a:solidFill>
                  <a:schemeClr val="dk1"/>
                </a:solidFill>
                <a:latin typeface="Calibri"/>
                <a:ea typeface="Calibri"/>
                <a:cs typeface="Calibri"/>
                <a:sym typeface="Calibri"/>
              </a:rPr>
              <a:t> - Apr 18</a:t>
            </a:r>
            <a:r>
              <a:rPr b="0" baseline="30000" i="0" lang="en-GB" sz="1500" u="none" cap="none" strike="noStrike">
                <a:solidFill>
                  <a:schemeClr val="dk1"/>
                </a:solidFill>
                <a:latin typeface="Calibri"/>
                <a:ea typeface="Calibri"/>
                <a:cs typeface="Calibri"/>
                <a:sym typeface="Calibri"/>
              </a:rPr>
              <a:t>th</a:t>
            </a:r>
            <a:r>
              <a:rPr b="0" i="0" lang="en-GB" sz="1500" u="none" cap="none" strike="noStrike">
                <a:solidFill>
                  <a:schemeClr val="dk1"/>
                </a:solidFill>
                <a:latin typeface="Calibri"/>
                <a:ea typeface="Calibri"/>
                <a:cs typeface="Calibri"/>
                <a:sym typeface="Calibri"/>
              </a:rPr>
              <a:t> (66 days +), 2 nodes</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2. May 5</a:t>
            </a:r>
            <a:r>
              <a:rPr b="0" baseline="30000" i="0" lang="en-GB" sz="1500" u="none" cap="none" strike="noStrike">
                <a:solidFill>
                  <a:schemeClr val="dk1"/>
                </a:solidFill>
                <a:latin typeface="Calibri"/>
                <a:ea typeface="Calibri"/>
                <a:cs typeface="Calibri"/>
                <a:sym typeface="Calibri"/>
              </a:rPr>
              <a:t>th</a:t>
            </a:r>
            <a:r>
              <a:rPr b="0" i="0" lang="en-GB" sz="1500" u="none" cap="none" strike="noStrike">
                <a:solidFill>
                  <a:schemeClr val="dk1"/>
                </a:solidFill>
                <a:latin typeface="Calibri"/>
                <a:ea typeface="Calibri"/>
                <a:cs typeface="Calibri"/>
                <a:sym typeface="Calibri"/>
              </a:rPr>
              <a:t> – on (&gt;31 days), 2 nodes</a:t>
            </a:r>
            <a:endParaRPr sz="1100"/>
          </a:p>
          <a:p>
            <a:pPr indent="-171450" lvl="1" marL="520700" marR="0" rtl="0" algn="l">
              <a:lnSpc>
                <a:spcPct val="70000"/>
              </a:lnSpc>
              <a:spcBef>
                <a:spcPts val="400"/>
              </a:spcBef>
              <a:spcAft>
                <a:spcPts val="0"/>
              </a:spcAft>
              <a:buClr>
                <a:schemeClr val="dk1"/>
              </a:buClr>
              <a:buSzPts val="1500"/>
              <a:buFont typeface="Arial"/>
              <a:buChar char="•"/>
            </a:pPr>
            <a:r>
              <a:rPr b="0" i="0" lang="en-GB" sz="1500" u="none" cap="none" strike="noStrike">
                <a:solidFill>
                  <a:schemeClr val="dk1"/>
                </a:solidFill>
                <a:latin typeface="Calibri"/>
                <a:ea typeface="Calibri"/>
                <a:cs typeface="Calibri"/>
                <a:sym typeface="Calibri"/>
              </a:rPr>
              <a:t>3. June 9</a:t>
            </a:r>
            <a:r>
              <a:rPr b="0" baseline="30000" i="0" lang="en-GB" sz="1500" u="none" cap="none" strike="noStrike">
                <a:solidFill>
                  <a:schemeClr val="dk1"/>
                </a:solidFill>
                <a:latin typeface="Calibri"/>
                <a:ea typeface="Calibri"/>
                <a:cs typeface="Calibri"/>
                <a:sym typeface="Calibri"/>
              </a:rPr>
              <a:t>th</a:t>
            </a:r>
            <a:r>
              <a:rPr b="0" i="0" lang="en-GB" sz="1500" u="none" cap="none" strike="noStrike">
                <a:solidFill>
                  <a:schemeClr val="dk1"/>
                </a:solidFill>
                <a:latin typeface="Calibri"/>
                <a:ea typeface="Calibri"/>
                <a:cs typeface="Calibri"/>
                <a:sym typeface="Calibri"/>
              </a:rPr>
              <a:t> – on (&gt;3 week), 2 nodes</a:t>
            </a:r>
            <a:endParaRPr sz="1100"/>
          </a:p>
        </p:txBody>
      </p:sp>
      <p:sp>
        <p:nvSpPr>
          <p:cNvPr id="546" name="Google Shape;546;p75"/>
          <p:cNvSpPr txBox="1"/>
          <p:nvPr/>
        </p:nvSpPr>
        <p:spPr>
          <a:xfrm>
            <a:off x="260455" y="1384950"/>
            <a:ext cx="850233" cy="43858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Goals</a:t>
            </a:r>
            <a:endParaRPr sz="1100"/>
          </a:p>
        </p:txBody>
      </p:sp>
      <p:sp>
        <p:nvSpPr>
          <p:cNvPr id="547" name="Google Shape;547;p75"/>
          <p:cNvSpPr txBox="1"/>
          <p:nvPr/>
        </p:nvSpPr>
        <p:spPr>
          <a:xfrm>
            <a:off x="4665688" y="1384950"/>
            <a:ext cx="4111989" cy="392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Calibri"/>
              <a:buNone/>
            </a:pPr>
            <a:r>
              <a:rPr b="1" lang="en-GB" sz="2400">
                <a:solidFill>
                  <a:schemeClr val="dk1"/>
                </a:solidFill>
                <a:latin typeface="Calibri"/>
                <a:ea typeface="Calibri"/>
                <a:cs typeface="Calibri"/>
                <a:sym typeface="Calibri"/>
              </a:rPr>
              <a:t>Achievements over 18 months</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6"/>
          <p:cNvSpPr txBox="1"/>
          <p:nvPr>
            <p:ph type="title"/>
          </p:nvPr>
        </p:nvSpPr>
        <p:spPr>
          <a:xfrm>
            <a:off x="245669" y="86053"/>
            <a:ext cx="8611849"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Example: Prototype Sensor Network Design Goals</a:t>
            </a:r>
            <a:endParaRPr sz="1100"/>
          </a:p>
        </p:txBody>
      </p:sp>
      <p:sp>
        <p:nvSpPr>
          <p:cNvPr id="554" name="Google Shape;554;p76"/>
          <p:cNvSpPr txBox="1"/>
          <p:nvPr>
            <p:ph idx="1" type="body"/>
          </p:nvPr>
        </p:nvSpPr>
        <p:spPr>
          <a:xfrm>
            <a:off x="1367109" y="971550"/>
            <a:ext cx="5658679" cy="3818312"/>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Static strain measurement</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Deploy node on strut </a:t>
            </a:r>
            <a:r>
              <a:rPr b="0" i="1" lang="en-GB" sz="1800" u="none" cap="none" strike="noStrike">
                <a:solidFill>
                  <a:schemeClr val="dk1"/>
                </a:solidFill>
                <a:latin typeface="Calibri"/>
                <a:ea typeface="Calibri"/>
                <a:cs typeface="Calibri"/>
                <a:sym typeface="Calibri"/>
              </a:rPr>
              <a:t>next to</a:t>
            </a:r>
            <a:r>
              <a:rPr b="0" i="0" lang="en-GB" sz="1800" u="none" cap="none" strike="noStrike">
                <a:solidFill>
                  <a:schemeClr val="dk1"/>
                </a:solidFill>
                <a:latin typeface="Calibri"/>
                <a:ea typeface="Calibri"/>
                <a:cs typeface="Calibri"/>
                <a:sym typeface="Calibri"/>
              </a:rPr>
              <a:t> gauge</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Wireless transmission of data</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Target 1 year lifetime (or length of construction)</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15 minute sampling interval (sense and send)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Integration with model predictions</a:t>
            </a:r>
            <a:endParaRPr sz="1100"/>
          </a:p>
        </p:txBody>
      </p:sp>
      <p:pic>
        <p:nvPicPr>
          <p:cNvPr descr="Screen Shot 2014-05-13 at 12.58.27.png" id="555" name="Google Shape;555;p76"/>
          <p:cNvPicPr preferRelativeResize="0"/>
          <p:nvPr/>
        </p:nvPicPr>
        <p:blipFill rotWithShape="1">
          <a:blip r:embed="rId3">
            <a:alphaModFix/>
          </a:blip>
          <a:srcRect b="0" l="0" r="0" t="0"/>
          <a:stretch/>
        </p:blipFill>
        <p:spPr>
          <a:xfrm>
            <a:off x="6284553" y="3461795"/>
            <a:ext cx="1623887" cy="955753"/>
          </a:xfrm>
          <a:prstGeom prst="rect">
            <a:avLst/>
          </a:prstGeom>
          <a:noFill/>
          <a:ln cap="flat" cmpd="sng" w="9525">
            <a:solidFill>
              <a:schemeClr val="dk1"/>
            </a:solidFill>
            <a:prstDash val="solid"/>
            <a:round/>
            <a:headEnd len="sm" w="sm" type="none"/>
            <a:tailEnd len="sm" w="sm" type="none"/>
          </a:ln>
        </p:spPr>
      </p:pic>
      <p:grpSp>
        <p:nvGrpSpPr>
          <p:cNvPr id="556" name="Google Shape;556;p76"/>
          <p:cNvGrpSpPr/>
          <p:nvPr/>
        </p:nvGrpSpPr>
        <p:grpSpPr>
          <a:xfrm>
            <a:off x="1645109" y="3998447"/>
            <a:ext cx="579702" cy="378671"/>
            <a:chOff x="486146" y="1963498"/>
            <a:chExt cx="1960773" cy="1784999"/>
          </a:xfrm>
        </p:grpSpPr>
        <p:sp>
          <p:nvSpPr>
            <p:cNvPr id="557" name="Google Shape;557;p76"/>
            <p:cNvSpPr/>
            <p:nvPr/>
          </p:nvSpPr>
          <p:spPr>
            <a:xfrm>
              <a:off x="486146" y="2362566"/>
              <a:ext cx="1960773" cy="981778"/>
            </a:xfrm>
            <a:prstGeom prst="cube">
              <a:avLst>
                <a:gd fmla="val 25000" name="adj"/>
              </a:avLst>
            </a:prstGeom>
            <a:gradFill>
              <a:gsLst>
                <a:gs pos="0">
                  <a:srgbClr val="7F7F7F"/>
                </a:gs>
                <a:gs pos="100000">
                  <a:srgbClr val="FFFFFF"/>
                </a:gs>
              </a:gsLst>
              <a:path path="circle">
                <a:fillToRect l="100%" t="100%"/>
              </a:path>
              <a:tileRect b="-100%" r="-10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8" name="Google Shape;558;p76"/>
            <p:cNvSpPr/>
            <p:nvPr/>
          </p:nvSpPr>
          <p:spPr>
            <a:xfrm>
              <a:off x="2052370" y="1963498"/>
              <a:ext cx="147956" cy="567082"/>
            </a:xfrm>
            <a:prstGeom prst="can">
              <a:avLst>
                <a:gd fmla="val 25000" name="adj"/>
              </a:avLst>
            </a:prstGeom>
            <a:solidFill>
              <a:schemeClr val="dk1"/>
            </a:soli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59" name="Google Shape;559;p76"/>
            <p:cNvCxnSpPr>
              <a:stCxn id="557" idx="2"/>
            </p:cNvCxnSpPr>
            <p:nvPr/>
          </p:nvCxnSpPr>
          <p:spPr>
            <a:xfrm>
              <a:off x="486146" y="2976177"/>
              <a:ext cx="678900" cy="651900"/>
            </a:xfrm>
            <a:prstGeom prst="curvedConnector3">
              <a:avLst>
                <a:gd fmla="val -723825" name="adj1"/>
              </a:avLst>
            </a:prstGeom>
            <a:noFill/>
            <a:ln cap="flat" cmpd="sng" w="12700">
              <a:solidFill>
                <a:schemeClr val="dk1"/>
              </a:solidFill>
              <a:prstDash val="solid"/>
              <a:miter lim="800000"/>
              <a:headEnd len="sm" w="sm" type="none"/>
              <a:tailEnd len="sm" w="sm" type="none"/>
            </a:ln>
          </p:spPr>
        </p:cxnSp>
        <p:sp>
          <p:nvSpPr>
            <p:cNvPr id="560" name="Google Shape;560;p76"/>
            <p:cNvSpPr/>
            <p:nvPr/>
          </p:nvSpPr>
          <p:spPr>
            <a:xfrm>
              <a:off x="1164633" y="3494510"/>
              <a:ext cx="493187" cy="253987"/>
            </a:xfrm>
            <a:prstGeom prst="rect">
              <a:avLst/>
            </a:prstGeom>
            <a:gradFill>
              <a:gsLst>
                <a:gs pos="0">
                  <a:srgbClr val="7F7F7F"/>
                </a:gs>
                <a:gs pos="100000">
                  <a:schemeClr val="lt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61" name="Google Shape;561;p76"/>
          <p:cNvGrpSpPr/>
          <p:nvPr/>
        </p:nvGrpSpPr>
        <p:grpSpPr>
          <a:xfrm>
            <a:off x="2619250" y="3998447"/>
            <a:ext cx="525119" cy="292934"/>
            <a:chOff x="3138071" y="1963498"/>
            <a:chExt cx="1960773" cy="1380846"/>
          </a:xfrm>
        </p:grpSpPr>
        <p:sp>
          <p:nvSpPr>
            <p:cNvPr id="562" name="Google Shape;562;p76"/>
            <p:cNvSpPr/>
            <p:nvPr/>
          </p:nvSpPr>
          <p:spPr>
            <a:xfrm>
              <a:off x="3138071" y="2362566"/>
              <a:ext cx="1960773" cy="981778"/>
            </a:xfrm>
            <a:prstGeom prst="cube">
              <a:avLst>
                <a:gd fmla="val 25000" name="adj"/>
              </a:avLst>
            </a:prstGeom>
            <a:gradFill>
              <a:gsLst>
                <a:gs pos="0">
                  <a:srgbClr val="7F7F7F"/>
                </a:gs>
                <a:gs pos="100000">
                  <a:srgbClr val="FFFFFF"/>
                </a:gs>
              </a:gsLst>
              <a:path path="circle">
                <a:fillToRect l="100%" t="100%"/>
              </a:path>
              <a:tileRect b="-100%" r="-10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76"/>
            <p:cNvSpPr/>
            <p:nvPr/>
          </p:nvSpPr>
          <p:spPr>
            <a:xfrm>
              <a:off x="4704295" y="1963498"/>
              <a:ext cx="147956" cy="567082"/>
            </a:xfrm>
            <a:prstGeom prst="can">
              <a:avLst>
                <a:gd fmla="val 25000" name="adj"/>
              </a:avLst>
            </a:prstGeom>
            <a:solidFill>
              <a:schemeClr val="dk1"/>
            </a:soli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64" name="Google Shape;564;p76"/>
          <p:cNvGrpSpPr/>
          <p:nvPr/>
        </p:nvGrpSpPr>
        <p:grpSpPr>
          <a:xfrm>
            <a:off x="3899710" y="3460464"/>
            <a:ext cx="455637" cy="830917"/>
            <a:chOff x="5637291" y="1938876"/>
            <a:chExt cx="1324576" cy="3549712"/>
          </a:xfrm>
        </p:grpSpPr>
        <p:sp>
          <p:nvSpPr>
            <p:cNvPr id="565" name="Google Shape;565;p76"/>
            <p:cNvSpPr/>
            <p:nvPr/>
          </p:nvSpPr>
          <p:spPr>
            <a:xfrm>
              <a:off x="6276703" y="2352538"/>
              <a:ext cx="211493" cy="3136050"/>
            </a:xfrm>
            <a:prstGeom prst="cube">
              <a:avLst>
                <a:gd fmla="val 25000" name="adj"/>
              </a:avLst>
            </a:prstGeom>
            <a:gradFill>
              <a:gsLst>
                <a:gs pos="0">
                  <a:srgbClr val="385623"/>
                </a:gs>
                <a:gs pos="100000">
                  <a:srgbClr val="A8D08C"/>
                </a:gs>
              </a:gsLst>
              <a:path path="circle">
                <a:fillToRect l="100%" t="100%"/>
              </a:path>
              <a:tileRect b="-100%" r="-10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6" name="Google Shape;566;p76"/>
            <p:cNvSpPr/>
            <p:nvPr/>
          </p:nvSpPr>
          <p:spPr>
            <a:xfrm>
              <a:off x="5637291" y="2330052"/>
              <a:ext cx="1324576" cy="1414149"/>
            </a:xfrm>
            <a:prstGeom prst="cube">
              <a:avLst>
                <a:gd fmla="val 25000" name="adj"/>
              </a:avLst>
            </a:prstGeom>
            <a:gradFill>
              <a:gsLst>
                <a:gs pos="0">
                  <a:srgbClr val="7F7F7F"/>
                </a:gs>
                <a:gs pos="100000">
                  <a:srgbClr val="FFFFFF"/>
                </a:gs>
              </a:gsLst>
              <a:path path="circle">
                <a:fillToRect l="100%" t="100%"/>
              </a:path>
              <a:tileRect b="-100%" r="-10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76"/>
            <p:cNvSpPr/>
            <p:nvPr/>
          </p:nvSpPr>
          <p:spPr>
            <a:xfrm>
              <a:off x="5853228" y="1958317"/>
              <a:ext cx="147956" cy="567082"/>
            </a:xfrm>
            <a:prstGeom prst="can">
              <a:avLst>
                <a:gd fmla="val 25000" name="adj"/>
              </a:avLst>
            </a:prstGeom>
            <a:solidFill>
              <a:schemeClr val="dk1"/>
            </a:soli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8" name="Google Shape;568;p76"/>
            <p:cNvSpPr/>
            <p:nvPr/>
          </p:nvSpPr>
          <p:spPr>
            <a:xfrm>
              <a:off x="6488196" y="1938876"/>
              <a:ext cx="147956" cy="567082"/>
            </a:xfrm>
            <a:prstGeom prst="can">
              <a:avLst>
                <a:gd fmla="val 25000" name="adj"/>
              </a:avLst>
            </a:prstGeom>
            <a:solidFill>
              <a:schemeClr val="dk1"/>
            </a:soli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cxnSp>
        <p:nvCxnSpPr>
          <p:cNvPr id="569" name="Google Shape;569;p76"/>
          <p:cNvCxnSpPr>
            <a:stCxn id="557" idx="0"/>
            <a:endCxn id="562" idx="0"/>
          </p:cNvCxnSpPr>
          <p:nvPr/>
        </p:nvCxnSpPr>
        <p:spPr>
          <a:xfrm flipH="1" rot="-5400000">
            <a:off x="2434094" y="3610006"/>
            <a:ext cx="600" cy="946800"/>
          </a:xfrm>
          <a:prstGeom prst="curvedConnector3">
            <a:avLst>
              <a:gd fmla="val -58573395" name="adj1"/>
            </a:avLst>
          </a:prstGeom>
          <a:noFill/>
          <a:ln cap="flat" cmpd="sng" w="12700">
            <a:solidFill>
              <a:schemeClr val="dk1"/>
            </a:solidFill>
            <a:prstDash val="solid"/>
            <a:miter lim="800000"/>
            <a:headEnd len="sm" w="sm" type="none"/>
            <a:tailEnd len="med" w="med" type="stealth"/>
          </a:ln>
        </p:spPr>
      </p:cxnSp>
      <p:cxnSp>
        <p:nvCxnSpPr>
          <p:cNvPr id="570" name="Google Shape;570;p76"/>
          <p:cNvCxnSpPr>
            <a:endCxn id="566" idx="2"/>
          </p:cNvCxnSpPr>
          <p:nvPr/>
        </p:nvCxnSpPr>
        <p:spPr>
          <a:xfrm flipH="1" rot="10800000">
            <a:off x="2952910" y="3758920"/>
            <a:ext cx="946800" cy="264900"/>
          </a:xfrm>
          <a:prstGeom prst="curvedConnector3">
            <a:avLst>
              <a:gd fmla="val 49998" name="adj1"/>
            </a:avLst>
          </a:prstGeom>
          <a:noFill/>
          <a:ln cap="flat" cmpd="sng" w="12700">
            <a:solidFill>
              <a:schemeClr val="dk1"/>
            </a:solidFill>
            <a:prstDash val="solid"/>
            <a:miter lim="800000"/>
            <a:headEnd len="sm" w="sm" type="none"/>
            <a:tailEnd len="med" w="med" type="stealth"/>
          </a:ln>
        </p:spPr>
      </p:cxnSp>
      <p:pic>
        <p:nvPicPr>
          <p:cNvPr id="571" name="Google Shape;571;p76"/>
          <p:cNvPicPr preferRelativeResize="0"/>
          <p:nvPr/>
        </p:nvPicPr>
        <p:blipFill rotWithShape="1">
          <a:blip r:embed="rId4">
            <a:alphaModFix/>
          </a:blip>
          <a:srcRect b="0" l="0" r="0" t="0"/>
          <a:stretch/>
        </p:blipFill>
        <p:spPr>
          <a:xfrm>
            <a:off x="5112809" y="3689357"/>
            <a:ext cx="566142" cy="593089"/>
          </a:xfrm>
          <a:prstGeom prst="rect">
            <a:avLst/>
          </a:prstGeom>
          <a:noFill/>
          <a:ln>
            <a:noFill/>
          </a:ln>
        </p:spPr>
      </p:pic>
      <p:cxnSp>
        <p:nvCxnSpPr>
          <p:cNvPr id="572" name="Google Shape;572;p76"/>
          <p:cNvCxnSpPr>
            <a:endCxn id="571" idx="1"/>
          </p:cNvCxnSpPr>
          <p:nvPr/>
        </p:nvCxnSpPr>
        <p:spPr>
          <a:xfrm>
            <a:off x="4444409" y="3667301"/>
            <a:ext cx="668400" cy="318600"/>
          </a:xfrm>
          <a:prstGeom prst="curvedConnector3">
            <a:avLst>
              <a:gd fmla="val 49996" name="adj1"/>
            </a:avLst>
          </a:prstGeom>
          <a:noFill/>
          <a:ln cap="flat" cmpd="sng" w="12700">
            <a:solidFill>
              <a:schemeClr val="dk1"/>
            </a:solidFill>
            <a:prstDash val="solid"/>
            <a:miter lim="800000"/>
            <a:headEnd len="sm" w="sm" type="none"/>
            <a:tailEnd len="med" w="med" type="stealth"/>
          </a:ln>
        </p:spPr>
      </p:cxnSp>
      <p:sp>
        <p:nvSpPr>
          <p:cNvPr id="573" name="Google Shape;573;p76"/>
          <p:cNvSpPr txBox="1"/>
          <p:nvPr/>
        </p:nvSpPr>
        <p:spPr>
          <a:xfrm>
            <a:off x="4760605" y="4441757"/>
            <a:ext cx="1223604"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3. Remote server</a:t>
            </a:r>
            <a:endParaRPr sz="1100"/>
          </a:p>
        </p:txBody>
      </p:sp>
      <p:sp>
        <p:nvSpPr>
          <p:cNvPr id="574" name="Google Shape;574;p76"/>
          <p:cNvSpPr txBox="1"/>
          <p:nvPr/>
        </p:nvSpPr>
        <p:spPr>
          <a:xfrm>
            <a:off x="3683471" y="4443668"/>
            <a:ext cx="868122"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2. Gateway</a:t>
            </a:r>
            <a:br>
              <a:rPr b="1" lang="en-GB" sz="1200">
                <a:solidFill>
                  <a:schemeClr val="dk1"/>
                </a:solidFill>
                <a:latin typeface="Calibri"/>
                <a:ea typeface="Calibri"/>
                <a:cs typeface="Calibri"/>
                <a:sym typeface="Calibri"/>
              </a:rPr>
            </a:br>
            <a:r>
              <a:rPr b="1" lang="en-GB" sz="1200">
                <a:solidFill>
                  <a:schemeClr val="dk1"/>
                </a:solidFill>
                <a:latin typeface="Calibri"/>
                <a:ea typeface="Calibri"/>
                <a:cs typeface="Calibri"/>
                <a:sym typeface="Calibri"/>
              </a:rPr>
              <a:t>(surface at</a:t>
            </a:r>
            <a:br>
              <a:rPr b="1" lang="en-GB" sz="1200">
                <a:solidFill>
                  <a:schemeClr val="dk1"/>
                </a:solidFill>
                <a:latin typeface="Calibri"/>
                <a:ea typeface="Calibri"/>
                <a:cs typeface="Calibri"/>
                <a:sym typeface="Calibri"/>
              </a:rPr>
            </a:br>
            <a:r>
              <a:rPr b="1" lang="en-GB" sz="1200">
                <a:solidFill>
                  <a:schemeClr val="dk1"/>
                </a:solidFill>
                <a:latin typeface="Calibri"/>
                <a:ea typeface="Calibri"/>
                <a:cs typeface="Calibri"/>
                <a:sym typeface="Calibri"/>
              </a:rPr>
              <a:t>excavation)</a:t>
            </a:r>
            <a:endParaRPr sz="1100"/>
          </a:p>
        </p:txBody>
      </p:sp>
      <p:sp>
        <p:nvSpPr>
          <p:cNvPr id="575" name="Google Shape;575;p76"/>
          <p:cNvSpPr txBox="1"/>
          <p:nvPr/>
        </p:nvSpPr>
        <p:spPr>
          <a:xfrm>
            <a:off x="1507142" y="4441757"/>
            <a:ext cx="1948178"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200">
                <a:solidFill>
                  <a:schemeClr val="dk1"/>
                </a:solidFill>
                <a:latin typeface="Calibri"/>
                <a:ea typeface="Calibri"/>
                <a:cs typeface="Calibri"/>
                <a:sym typeface="Calibri"/>
              </a:rPr>
              <a:t>1. Strain and repeater nodes</a:t>
            </a:r>
            <a:endParaRPr sz="1100"/>
          </a:p>
          <a:p>
            <a:pPr indent="0" lvl="0" marL="0" marR="0" rtl="0" algn="ctr">
              <a:spcBef>
                <a:spcPts val="0"/>
              </a:spcBef>
              <a:spcAft>
                <a:spcPts val="0"/>
              </a:spcAft>
              <a:buNone/>
            </a:pPr>
            <a:r>
              <a:rPr b="1" lang="en-GB" sz="1200">
                <a:solidFill>
                  <a:schemeClr val="dk1"/>
                </a:solidFill>
                <a:latin typeface="Calibri"/>
                <a:ea typeface="Calibri"/>
                <a:cs typeface="Calibri"/>
                <a:sym typeface="Calibri"/>
              </a:rPr>
              <a:t>(deployed on struts at </a:t>
            </a:r>
            <a:br>
              <a:rPr b="1" lang="en-GB" sz="1200">
                <a:solidFill>
                  <a:schemeClr val="dk1"/>
                </a:solidFill>
                <a:latin typeface="Calibri"/>
                <a:ea typeface="Calibri"/>
                <a:cs typeface="Calibri"/>
                <a:sym typeface="Calibri"/>
              </a:rPr>
            </a:br>
            <a:r>
              <a:rPr b="1" lang="en-GB" sz="1200">
                <a:solidFill>
                  <a:schemeClr val="dk1"/>
                </a:solidFill>
                <a:latin typeface="Calibri"/>
                <a:ea typeface="Calibri"/>
                <a:cs typeface="Calibri"/>
                <a:sym typeface="Calibri"/>
              </a:rPr>
              <a:t>excavation site)</a:t>
            </a:r>
            <a:endParaRPr sz="1100"/>
          </a:p>
        </p:txBody>
      </p:sp>
      <p:sp>
        <p:nvSpPr>
          <p:cNvPr id="576" name="Google Shape;576;p76"/>
          <p:cNvSpPr txBox="1"/>
          <p:nvPr/>
        </p:nvSpPr>
        <p:spPr>
          <a:xfrm>
            <a:off x="1775123" y="3313370"/>
            <a:ext cx="1664158" cy="2308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Wireless multi-hop network</a:t>
            </a:r>
            <a:endParaRPr sz="1100"/>
          </a:p>
        </p:txBody>
      </p:sp>
      <p:sp>
        <p:nvSpPr>
          <p:cNvPr id="577" name="Google Shape;577;p76"/>
          <p:cNvSpPr txBox="1"/>
          <p:nvPr/>
        </p:nvSpPr>
        <p:spPr>
          <a:xfrm>
            <a:off x="4682496" y="3313370"/>
            <a:ext cx="1160943" cy="2308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3G phone network</a:t>
            </a:r>
            <a:endParaRPr sz="1100"/>
          </a:p>
        </p:txBody>
      </p:sp>
      <p:sp>
        <p:nvSpPr>
          <p:cNvPr id="578" name="Google Shape;578;p76"/>
          <p:cNvSpPr txBox="1"/>
          <p:nvPr/>
        </p:nvSpPr>
        <p:spPr>
          <a:xfrm>
            <a:off x="6284553" y="4436693"/>
            <a:ext cx="1492476"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4. Application/model</a:t>
            </a:r>
            <a:endParaRPr sz="1100"/>
          </a:p>
        </p:txBody>
      </p:sp>
      <p:cxnSp>
        <p:nvCxnSpPr>
          <p:cNvPr id="579" name="Google Shape;579;p76"/>
          <p:cNvCxnSpPr>
            <a:stCxn id="571" idx="3"/>
            <a:endCxn id="555" idx="1"/>
          </p:cNvCxnSpPr>
          <p:nvPr/>
        </p:nvCxnSpPr>
        <p:spPr>
          <a:xfrm flipH="1" rot="10800000">
            <a:off x="5678951" y="3939701"/>
            <a:ext cx="605700" cy="46200"/>
          </a:xfrm>
          <a:prstGeom prst="curvedConnector3">
            <a:avLst>
              <a:gd fmla="val 49992" name="adj1"/>
            </a:avLst>
          </a:prstGeom>
          <a:noFill/>
          <a:ln cap="flat" cmpd="sng" w="12700">
            <a:solidFill>
              <a:schemeClr val="dk1"/>
            </a:solidFill>
            <a:prstDash val="solid"/>
            <a:miter lim="800000"/>
            <a:headEnd len="sm" w="sm"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7"/>
          <p:cNvSpPr txBox="1"/>
          <p:nvPr>
            <p:ph idx="1" type="body"/>
          </p:nvPr>
        </p:nvSpPr>
        <p:spPr>
          <a:xfrm>
            <a:off x="165913" y="925949"/>
            <a:ext cx="2976369" cy="1711855"/>
          </a:xfrm>
          <a:prstGeom prst="rect">
            <a:avLst/>
          </a:prstGeom>
          <a:noFill/>
          <a:ln>
            <a:noFill/>
          </a:ln>
        </p:spPr>
        <p:txBody>
          <a:bodyPr anchorCtr="0" anchor="t" bIns="34275" lIns="68575" spcFirstLastPara="1" rIns="68575" wrap="square" tIns="34275">
            <a:noAutofit/>
          </a:bodyPr>
          <a:lstStyle/>
          <a:p>
            <a:pPr indent="-177800" lvl="0" marL="177800" marR="0" rtl="0" algn="l">
              <a:lnSpc>
                <a:spcPct val="70000"/>
              </a:lnSpc>
              <a:spcBef>
                <a:spcPts val="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Platform: Zolertia Z1</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MCU: MSP430</a:t>
            </a:r>
            <a:endParaRPr sz="1100"/>
          </a:p>
          <a:p>
            <a:pPr indent="-177800" lvl="2" marL="863600" marR="0" rtl="0" algn="l">
              <a:lnSpc>
                <a:spcPct val="70000"/>
              </a:lnSpc>
              <a:spcBef>
                <a:spcPts val="40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16-bit, 16MHz, 8KB RAM</a:t>
            </a:r>
            <a:endParaRPr sz="1100"/>
          </a:p>
          <a:p>
            <a:pPr indent="-177800" lvl="2" marL="863600" marR="0" rtl="0" algn="l">
              <a:lnSpc>
                <a:spcPct val="70000"/>
              </a:lnSpc>
              <a:spcBef>
                <a:spcPts val="40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92kB prog. flash, 1Mbit serial flash</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Radio: CC2420</a:t>
            </a:r>
            <a:endParaRPr sz="1100"/>
          </a:p>
          <a:p>
            <a:pPr indent="-177800" lvl="2" marL="863600" marR="0" rtl="0" algn="l">
              <a:lnSpc>
                <a:spcPct val="70000"/>
              </a:lnSpc>
              <a:spcBef>
                <a:spcPts val="40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2.4GHz 802.15.4 radio</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MSP &amp; CC2420: classic WSN</a:t>
            </a:r>
            <a:endParaRPr sz="1100"/>
          </a:p>
          <a:p>
            <a:pPr indent="-177800" lvl="1" marL="520700" marR="0" rtl="0" algn="l">
              <a:lnSpc>
                <a:spcPct val="7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OS: Contiki</a:t>
            </a:r>
            <a:endParaRPr b="0" i="0" sz="1400" u="none" cap="none" strike="noStrike">
              <a:solidFill>
                <a:schemeClr val="dk1"/>
              </a:solidFill>
              <a:latin typeface="Calibri"/>
              <a:ea typeface="Calibri"/>
              <a:cs typeface="Calibri"/>
              <a:sym typeface="Calibri"/>
            </a:endParaRPr>
          </a:p>
        </p:txBody>
      </p:sp>
      <p:sp>
        <p:nvSpPr>
          <p:cNvPr id="586" name="Google Shape;586;p77"/>
          <p:cNvSpPr txBox="1"/>
          <p:nvPr>
            <p:ph type="title"/>
          </p:nvPr>
        </p:nvSpPr>
        <p:spPr>
          <a:xfrm>
            <a:off x="441781" y="-13038"/>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Wireless Sensor Node Design</a:t>
            </a:r>
            <a:endParaRPr sz="1100"/>
          </a:p>
        </p:txBody>
      </p:sp>
      <p:grpSp>
        <p:nvGrpSpPr>
          <p:cNvPr id="587" name="Google Shape;587;p77"/>
          <p:cNvGrpSpPr/>
          <p:nvPr/>
        </p:nvGrpSpPr>
        <p:grpSpPr>
          <a:xfrm>
            <a:off x="560683" y="2645600"/>
            <a:ext cx="5163196" cy="2307078"/>
            <a:chOff x="5098416" y="1385320"/>
            <a:chExt cx="9144000" cy="5143500"/>
          </a:xfrm>
        </p:grpSpPr>
        <p:pic>
          <p:nvPicPr>
            <p:cNvPr id="588" name="Google Shape;588;p77"/>
            <p:cNvPicPr preferRelativeResize="0"/>
            <p:nvPr/>
          </p:nvPicPr>
          <p:blipFill rotWithShape="1">
            <a:blip r:embed="rId3">
              <a:alphaModFix/>
            </a:blip>
            <a:srcRect b="0" l="0" r="0" t="0"/>
            <a:stretch/>
          </p:blipFill>
          <p:spPr>
            <a:xfrm>
              <a:off x="5098416" y="1385320"/>
              <a:ext cx="9144000" cy="5143500"/>
            </a:xfrm>
            <a:prstGeom prst="rect">
              <a:avLst/>
            </a:prstGeom>
            <a:noFill/>
            <a:ln>
              <a:noFill/>
            </a:ln>
          </p:spPr>
        </p:pic>
        <p:sp>
          <p:nvSpPr>
            <p:cNvPr id="589" name="Google Shape;589;p77"/>
            <p:cNvSpPr txBox="1"/>
            <p:nvPr/>
          </p:nvSpPr>
          <p:spPr>
            <a:xfrm>
              <a:off x="5323381" y="3605874"/>
              <a:ext cx="1391038" cy="87486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3-wire </a:t>
              </a:r>
              <a:endParaRPr sz="1100"/>
            </a:p>
            <a:p>
              <a:pPr indent="0" lvl="0" marL="0" marR="0" rtl="0" algn="l">
                <a:spcBef>
                  <a:spcPts val="0"/>
                </a:spcBef>
                <a:spcAft>
                  <a:spcPts val="0"/>
                </a:spcAft>
                <a:buNone/>
              </a:pPr>
              <a:r>
                <a:rPr lang="en-GB" sz="1100">
                  <a:solidFill>
                    <a:schemeClr val="dk1"/>
                  </a:solidFill>
                  <a:latin typeface="Calibri"/>
                  <a:ea typeface="Calibri"/>
                  <a:cs typeface="Calibri"/>
                  <a:sym typeface="Calibri"/>
                </a:rPr>
                <a:t>gauge input</a:t>
              </a:r>
              <a:endParaRPr sz="1100"/>
            </a:p>
          </p:txBody>
        </p:sp>
        <p:sp>
          <p:nvSpPr>
            <p:cNvPr id="590" name="Google Shape;590;p77"/>
            <p:cNvSpPr txBox="1"/>
            <p:nvPr/>
          </p:nvSpPr>
          <p:spPr>
            <a:xfrm>
              <a:off x="8502793" y="1501555"/>
              <a:ext cx="2884364" cy="514629"/>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Temperature/humidity PCB</a:t>
              </a:r>
              <a:endParaRPr sz="1100"/>
            </a:p>
          </p:txBody>
        </p:sp>
        <p:sp>
          <p:nvSpPr>
            <p:cNvPr id="591" name="Google Shape;591;p77"/>
            <p:cNvSpPr txBox="1"/>
            <p:nvPr/>
          </p:nvSpPr>
          <p:spPr>
            <a:xfrm>
              <a:off x="5475782" y="2260605"/>
              <a:ext cx="2178326" cy="87486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Potentiometer </a:t>
              </a:r>
              <a:br>
                <a:rPr lang="en-GB" sz="1100">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for bridge balancing</a:t>
              </a:r>
              <a:endParaRPr sz="1100"/>
            </a:p>
          </p:txBody>
        </p:sp>
        <p:sp>
          <p:nvSpPr>
            <p:cNvPr id="592" name="Google Shape;592;p77"/>
            <p:cNvSpPr txBox="1"/>
            <p:nvPr/>
          </p:nvSpPr>
          <p:spPr>
            <a:xfrm>
              <a:off x="12200004" y="2280301"/>
              <a:ext cx="1047729" cy="123510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External</a:t>
              </a:r>
              <a:br>
                <a:rPr lang="en-GB" sz="1100">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antenna</a:t>
              </a:r>
              <a:br>
                <a:rPr lang="en-GB" sz="1100">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adaptor</a:t>
              </a:r>
              <a:endParaRPr sz="1100"/>
            </a:p>
          </p:txBody>
        </p:sp>
        <p:cxnSp>
          <p:nvCxnSpPr>
            <p:cNvPr id="593" name="Google Shape;593;p77"/>
            <p:cNvCxnSpPr>
              <a:stCxn id="591" idx="2"/>
            </p:cNvCxnSpPr>
            <p:nvPr/>
          </p:nvCxnSpPr>
          <p:spPr>
            <a:xfrm>
              <a:off x="6564945" y="3135472"/>
              <a:ext cx="467100" cy="224100"/>
            </a:xfrm>
            <a:prstGeom prst="straightConnector1">
              <a:avLst/>
            </a:prstGeom>
            <a:noFill/>
            <a:ln cap="flat" cmpd="sng" w="12700">
              <a:solidFill>
                <a:schemeClr val="lt1"/>
              </a:solidFill>
              <a:prstDash val="solid"/>
              <a:miter lim="800000"/>
              <a:headEnd len="sm" w="sm" type="none"/>
              <a:tailEnd len="med" w="med" type="stealth"/>
            </a:ln>
          </p:spPr>
        </p:cxnSp>
        <p:cxnSp>
          <p:nvCxnSpPr>
            <p:cNvPr id="594" name="Google Shape;594;p77"/>
            <p:cNvCxnSpPr>
              <a:stCxn id="589" idx="3"/>
            </p:cNvCxnSpPr>
            <p:nvPr/>
          </p:nvCxnSpPr>
          <p:spPr>
            <a:xfrm>
              <a:off x="6714419" y="4043307"/>
              <a:ext cx="317700" cy="74100"/>
            </a:xfrm>
            <a:prstGeom prst="straightConnector1">
              <a:avLst/>
            </a:prstGeom>
            <a:noFill/>
            <a:ln cap="flat" cmpd="sng" w="12700">
              <a:solidFill>
                <a:schemeClr val="lt1"/>
              </a:solidFill>
              <a:prstDash val="solid"/>
              <a:miter lim="800000"/>
              <a:headEnd len="sm" w="sm" type="none"/>
              <a:tailEnd len="med" w="med" type="stealth"/>
            </a:ln>
          </p:spPr>
        </p:cxnSp>
        <p:cxnSp>
          <p:nvCxnSpPr>
            <p:cNvPr id="595" name="Google Shape;595;p77"/>
            <p:cNvCxnSpPr>
              <a:stCxn id="590" idx="2"/>
            </p:cNvCxnSpPr>
            <p:nvPr/>
          </p:nvCxnSpPr>
          <p:spPr>
            <a:xfrm>
              <a:off x="9944975" y="2016184"/>
              <a:ext cx="385200" cy="547200"/>
            </a:xfrm>
            <a:prstGeom prst="straightConnector1">
              <a:avLst/>
            </a:prstGeom>
            <a:noFill/>
            <a:ln cap="flat" cmpd="sng" w="12700">
              <a:solidFill>
                <a:schemeClr val="lt1"/>
              </a:solidFill>
              <a:prstDash val="solid"/>
              <a:miter lim="800000"/>
              <a:headEnd len="sm" w="sm" type="none"/>
              <a:tailEnd len="med" w="med" type="stealth"/>
            </a:ln>
          </p:spPr>
        </p:cxnSp>
        <p:cxnSp>
          <p:nvCxnSpPr>
            <p:cNvPr id="596" name="Google Shape;596;p77"/>
            <p:cNvCxnSpPr>
              <a:stCxn id="592" idx="1"/>
            </p:cNvCxnSpPr>
            <p:nvPr/>
          </p:nvCxnSpPr>
          <p:spPr>
            <a:xfrm rot="10800000">
              <a:off x="11543904" y="2563354"/>
              <a:ext cx="656100" cy="334500"/>
            </a:xfrm>
            <a:prstGeom prst="straightConnector1">
              <a:avLst/>
            </a:prstGeom>
            <a:noFill/>
            <a:ln cap="flat" cmpd="sng" w="12700">
              <a:solidFill>
                <a:schemeClr val="lt1"/>
              </a:solidFill>
              <a:prstDash val="solid"/>
              <a:miter lim="800000"/>
              <a:headEnd len="sm" w="sm" type="none"/>
              <a:tailEnd len="med" w="med" type="stealth"/>
            </a:ln>
          </p:spPr>
        </p:cxnSp>
        <p:sp>
          <p:nvSpPr>
            <p:cNvPr id="597" name="Google Shape;597;p77"/>
            <p:cNvSpPr txBox="1"/>
            <p:nvPr/>
          </p:nvSpPr>
          <p:spPr>
            <a:xfrm>
              <a:off x="11198720" y="5485795"/>
              <a:ext cx="1345559" cy="87486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Calibri"/>
                  <a:ea typeface="Calibri"/>
                  <a:cs typeface="Calibri"/>
                  <a:sym typeface="Calibri"/>
                </a:rPr>
                <a:t>Custom I/O</a:t>
              </a:r>
              <a:endParaRPr sz="1100"/>
            </a:p>
            <a:p>
              <a:pPr indent="0" lvl="0" marL="0" marR="0" rtl="0" algn="ctr">
                <a:spcBef>
                  <a:spcPts val="0"/>
                </a:spcBef>
                <a:spcAft>
                  <a:spcPts val="0"/>
                </a:spcAft>
                <a:buNone/>
              </a:pPr>
              <a:r>
                <a:rPr lang="en-GB" sz="1100">
                  <a:solidFill>
                    <a:schemeClr val="dk1"/>
                  </a:solidFill>
                  <a:latin typeface="Calibri"/>
                  <a:ea typeface="Calibri"/>
                  <a:cs typeface="Calibri"/>
                  <a:sym typeface="Calibri"/>
                </a:rPr>
                <a:t>board</a:t>
              </a:r>
              <a:endParaRPr sz="1100"/>
            </a:p>
          </p:txBody>
        </p:sp>
        <p:sp>
          <p:nvSpPr>
            <p:cNvPr id="598" name="Google Shape;598;p77"/>
            <p:cNvSpPr txBox="1"/>
            <p:nvPr/>
          </p:nvSpPr>
          <p:spPr>
            <a:xfrm>
              <a:off x="11379697" y="4276759"/>
              <a:ext cx="1026694" cy="514629"/>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Calibri"/>
                  <a:ea typeface="Calibri"/>
                  <a:cs typeface="Calibri"/>
                  <a:sym typeface="Calibri"/>
                </a:rPr>
                <a:t>Z1 node</a:t>
              </a:r>
              <a:endParaRPr sz="1100"/>
            </a:p>
          </p:txBody>
        </p:sp>
        <p:cxnSp>
          <p:nvCxnSpPr>
            <p:cNvPr id="599" name="Google Shape;599;p77"/>
            <p:cNvCxnSpPr>
              <a:stCxn id="598" idx="1"/>
            </p:cNvCxnSpPr>
            <p:nvPr/>
          </p:nvCxnSpPr>
          <p:spPr>
            <a:xfrm rot="10800000">
              <a:off x="10330297" y="4276673"/>
              <a:ext cx="1049400" cy="257400"/>
            </a:xfrm>
            <a:prstGeom prst="straightConnector1">
              <a:avLst/>
            </a:prstGeom>
            <a:noFill/>
            <a:ln cap="flat" cmpd="sng" w="12700">
              <a:solidFill>
                <a:schemeClr val="lt1"/>
              </a:solidFill>
              <a:prstDash val="solid"/>
              <a:miter lim="800000"/>
              <a:headEnd len="sm" w="sm" type="none"/>
              <a:tailEnd len="med" w="med" type="stealth"/>
            </a:ln>
          </p:spPr>
        </p:cxnSp>
        <p:cxnSp>
          <p:nvCxnSpPr>
            <p:cNvPr id="600" name="Google Shape;600;p77"/>
            <p:cNvCxnSpPr>
              <a:stCxn id="597" idx="1"/>
            </p:cNvCxnSpPr>
            <p:nvPr/>
          </p:nvCxnSpPr>
          <p:spPr>
            <a:xfrm rot="10800000">
              <a:off x="9884420" y="5808928"/>
              <a:ext cx="1314300" cy="114300"/>
            </a:xfrm>
            <a:prstGeom prst="straightConnector1">
              <a:avLst/>
            </a:prstGeom>
            <a:noFill/>
            <a:ln cap="flat" cmpd="sng" w="12700">
              <a:solidFill>
                <a:schemeClr val="lt1"/>
              </a:solidFill>
              <a:prstDash val="solid"/>
              <a:miter lim="800000"/>
              <a:headEnd len="sm" w="sm" type="none"/>
              <a:tailEnd len="med" w="med" type="stealth"/>
            </a:ln>
          </p:spPr>
        </p:cxnSp>
      </p:grpSp>
      <p:sp>
        <p:nvSpPr>
          <p:cNvPr id="601" name="Google Shape;601;p77"/>
          <p:cNvSpPr txBox="1"/>
          <p:nvPr/>
        </p:nvSpPr>
        <p:spPr>
          <a:xfrm>
            <a:off x="3142281" y="783737"/>
            <a:ext cx="3161501" cy="1767876"/>
          </a:xfrm>
          <a:prstGeom prst="rect">
            <a:avLst/>
          </a:prstGeom>
          <a:noFill/>
          <a:ln>
            <a:noFill/>
          </a:ln>
        </p:spPr>
        <p:txBody>
          <a:bodyPr anchorCtr="0" anchor="t" bIns="34275" lIns="68575" spcFirstLastPara="1" rIns="68575" wrap="square" tIns="34275">
            <a:noAutofit/>
          </a:bodyPr>
          <a:lstStyle/>
          <a:p>
            <a:pPr indent="-260350" lvl="0" marL="254000" marR="0" rtl="0" algn="l">
              <a:lnSpc>
                <a:spcPct val="90000"/>
              </a:lnSpc>
              <a:spcBef>
                <a:spcPts val="0"/>
              </a:spcBef>
              <a:spcAft>
                <a:spcPts val="0"/>
              </a:spcAft>
              <a:buClr>
                <a:srgbClr val="990000"/>
              </a:buClr>
              <a:buSzPts val="1100"/>
              <a:buFont typeface="Noto Sans Symbols"/>
              <a:buChar char="●"/>
            </a:pPr>
            <a:r>
              <a:rPr b="1" lang="en-GB" sz="1900">
                <a:solidFill>
                  <a:srgbClr val="990000"/>
                </a:solidFill>
                <a:latin typeface="Calibri"/>
                <a:ea typeface="Calibri"/>
                <a:cs typeface="Calibri"/>
                <a:sym typeface="Calibri"/>
              </a:rPr>
              <a:t>Custom sensor board</a:t>
            </a:r>
            <a:endParaRPr sz="1100"/>
          </a:p>
          <a:p>
            <a:pPr indent="-209550" lvl="1" marL="558800" marR="0" rtl="0" algn="l">
              <a:lnSpc>
                <a:spcPct val="90000"/>
              </a:lnSpc>
              <a:spcBef>
                <a:spcPts val="300"/>
              </a:spcBef>
              <a:spcAft>
                <a:spcPts val="0"/>
              </a:spcAft>
              <a:buClr>
                <a:schemeClr val="dk1"/>
              </a:buClr>
              <a:buSzPts val="900"/>
              <a:buFont typeface="Noto Sans Symbols"/>
              <a:buChar char="◆"/>
            </a:pPr>
            <a:r>
              <a:rPr b="0" i="0" lang="en-GB" sz="1700" u="none" cap="none" strike="noStrike">
                <a:solidFill>
                  <a:schemeClr val="dk1"/>
                </a:solidFill>
                <a:latin typeface="Calibri"/>
                <a:ea typeface="Calibri"/>
                <a:cs typeface="Calibri"/>
                <a:sym typeface="Calibri"/>
              </a:rPr>
              <a:t>Strain: wheatstone bridge</a:t>
            </a:r>
            <a:endParaRPr sz="1100"/>
          </a:p>
          <a:p>
            <a:pPr indent="-184150" lvl="2" marL="863600" marR="0" rtl="0" algn="l">
              <a:lnSpc>
                <a:spcPct val="90000"/>
              </a:lnSpc>
              <a:spcBef>
                <a:spcPts val="200"/>
              </a:spcBef>
              <a:spcAft>
                <a:spcPts val="0"/>
              </a:spcAft>
              <a:buClr>
                <a:schemeClr val="accent2"/>
              </a:buClr>
              <a:buSzPts val="700"/>
              <a:buFont typeface="Noto Sans Symbols"/>
              <a:buChar char="➔"/>
            </a:pPr>
            <a:r>
              <a:rPr b="0" i="0" lang="en-GB" sz="1200" u="none" cap="none" strike="noStrike">
                <a:solidFill>
                  <a:schemeClr val="accent2"/>
                </a:solidFill>
                <a:latin typeface="Calibri"/>
                <a:ea typeface="Calibri"/>
                <a:cs typeface="Calibri"/>
                <a:sym typeface="Calibri"/>
              </a:rPr>
              <a:t>16-bit i2c ADC (ADS1115)</a:t>
            </a:r>
            <a:endParaRPr sz="1100"/>
          </a:p>
          <a:p>
            <a:pPr indent="-184150" lvl="2" marL="863600" marR="0" rtl="0" algn="l">
              <a:lnSpc>
                <a:spcPct val="90000"/>
              </a:lnSpc>
              <a:spcBef>
                <a:spcPts val="200"/>
              </a:spcBef>
              <a:spcAft>
                <a:spcPts val="0"/>
              </a:spcAft>
              <a:buClr>
                <a:schemeClr val="accent2"/>
              </a:buClr>
              <a:buSzPts val="700"/>
              <a:buFont typeface="Noto Sans Symbols"/>
              <a:buChar char="➔"/>
            </a:pPr>
            <a:r>
              <a:rPr b="0" i="0" lang="en-GB" sz="1200" u="none" cap="none" strike="noStrike">
                <a:solidFill>
                  <a:schemeClr val="accent2"/>
                </a:solidFill>
                <a:latin typeface="Calibri"/>
                <a:ea typeface="Calibri"/>
                <a:cs typeface="Calibri"/>
                <a:sym typeface="Calibri"/>
              </a:rPr>
              <a:t>Excitation: 3.3V</a:t>
            </a:r>
            <a:endParaRPr sz="1100"/>
          </a:p>
          <a:p>
            <a:pPr indent="-184150" lvl="2" marL="863600" marR="0" rtl="0" algn="l">
              <a:lnSpc>
                <a:spcPct val="90000"/>
              </a:lnSpc>
              <a:spcBef>
                <a:spcPts val="200"/>
              </a:spcBef>
              <a:spcAft>
                <a:spcPts val="0"/>
              </a:spcAft>
              <a:buClr>
                <a:schemeClr val="accent2"/>
              </a:buClr>
              <a:buSzPts val="700"/>
              <a:buFont typeface="Noto Sans Symbols"/>
              <a:buChar char="➔"/>
            </a:pPr>
            <a:r>
              <a:rPr b="0" i="0" lang="en-GB" sz="1200" u="none" cap="none" strike="noStrike">
                <a:solidFill>
                  <a:schemeClr val="accent2"/>
                </a:solidFill>
                <a:latin typeface="Calibri"/>
                <a:ea typeface="Calibri"/>
                <a:cs typeface="Calibri"/>
                <a:sym typeface="Calibri"/>
              </a:rPr>
              <a:t>Reduce energy consumption: Half bridge: 10K resistors</a:t>
            </a:r>
            <a:endParaRPr sz="1100"/>
          </a:p>
          <a:p>
            <a:pPr indent="-209550" lvl="1" marL="558800" marR="0" rtl="0" algn="l">
              <a:lnSpc>
                <a:spcPct val="90000"/>
              </a:lnSpc>
              <a:spcBef>
                <a:spcPts val="300"/>
              </a:spcBef>
              <a:spcAft>
                <a:spcPts val="0"/>
              </a:spcAft>
              <a:buClr>
                <a:schemeClr val="dk1"/>
              </a:buClr>
              <a:buSzPts val="900"/>
              <a:buFont typeface="Noto Sans Symbols"/>
              <a:buChar char="◆"/>
            </a:pPr>
            <a:r>
              <a:rPr b="0" i="0" lang="en-GB" sz="1700" u="none" cap="none" strike="noStrike">
                <a:solidFill>
                  <a:schemeClr val="dk1"/>
                </a:solidFill>
                <a:latin typeface="Calibri"/>
                <a:ea typeface="Calibri"/>
                <a:cs typeface="Calibri"/>
                <a:sym typeface="Calibri"/>
              </a:rPr>
              <a:t>Temp &amp; RH: SHT15 (i2c)</a:t>
            </a:r>
            <a:endParaRPr sz="1100"/>
          </a:p>
        </p:txBody>
      </p:sp>
      <p:pic>
        <p:nvPicPr>
          <p:cNvPr id="602" name="Google Shape;602;p77"/>
          <p:cNvPicPr preferRelativeResize="0"/>
          <p:nvPr/>
        </p:nvPicPr>
        <p:blipFill rotWithShape="1">
          <a:blip r:embed="rId4">
            <a:alphaModFix/>
          </a:blip>
          <a:srcRect b="0" l="0" r="0" t="0"/>
          <a:stretch/>
        </p:blipFill>
        <p:spPr>
          <a:xfrm>
            <a:off x="6094562" y="1116008"/>
            <a:ext cx="2903220" cy="38366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8"/>
          <p:cNvSpPr txBox="1"/>
          <p:nvPr>
            <p:ph type="title"/>
          </p:nvPr>
        </p:nvSpPr>
        <p:spPr>
          <a:xfrm>
            <a:off x="432707" y="108895"/>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Gateway &amp; Enclosure</a:t>
            </a:r>
            <a:endParaRPr sz="1100"/>
          </a:p>
        </p:txBody>
      </p:sp>
      <p:pic>
        <p:nvPicPr>
          <p:cNvPr id="609" name="Google Shape;609;p78"/>
          <p:cNvPicPr preferRelativeResize="0"/>
          <p:nvPr/>
        </p:nvPicPr>
        <p:blipFill rotWithShape="1">
          <a:blip r:embed="rId3">
            <a:alphaModFix/>
          </a:blip>
          <a:srcRect b="0" l="0" r="0" t="0"/>
          <a:stretch/>
        </p:blipFill>
        <p:spPr>
          <a:xfrm>
            <a:off x="628650" y="1008588"/>
            <a:ext cx="3009922" cy="4029814"/>
          </a:xfrm>
          <a:prstGeom prst="rect">
            <a:avLst/>
          </a:prstGeom>
          <a:noFill/>
          <a:ln>
            <a:noFill/>
          </a:ln>
        </p:spPr>
      </p:pic>
      <p:sp>
        <p:nvSpPr>
          <p:cNvPr id="610" name="Google Shape;610;p78"/>
          <p:cNvSpPr txBox="1"/>
          <p:nvPr>
            <p:ph idx="1" type="body"/>
          </p:nvPr>
        </p:nvSpPr>
        <p:spPr>
          <a:xfrm>
            <a:off x="4912143" y="1103068"/>
            <a:ext cx="3088858" cy="3840855"/>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Raspberry Pi model A</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Telos node</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Wifi for on-site access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Used during installation</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3G for remote Tx</a:t>
            </a:r>
            <a:endParaRPr b="0" i="0" sz="2100" u="none" cap="none" strike="noStrike">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Hourly updates of measurements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Local storage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32GB SD card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Estimated lifetime 34d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100Ah battery</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9"/>
          <p:cNvSpPr txBox="1"/>
          <p:nvPr>
            <p:ph type="ctrTitle"/>
          </p:nvPr>
        </p:nvSpPr>
        <p:spPr>
          <a:xfrm>
            <a:off x="146956" y="2010680"/>
            <a:ext cx="8359731" cy="946059"/>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Calibri"/>
              <a:buNone/>
            </a:pPr>
            <a:r>
              <a:rPr b="1" i="0" lang="en-GB" sz="4100" u="none" cap="none" strike="noStrike">
                <a:solidFill>
                  <a:schemeClr val="dk1"/>
                </a:solidFill>
                <a:latin typeface="Calibri"/>
                <a:ea typeface="Calibri"/>
                <a:cs typeface="Calibri"/>
                <a:sym typeface="Calibri"/>
              </a:rPr>
              <a:t>Example (exploration): PULP SEED</a:t>
            </a:r>
            <a:br>
              <a:rPr b="0" i="0" lang="en-GB" sz="4100" u="none" cap="none" strike="noStrike">
                <a:solidFill>
                  <a:schemeClr val="dk1"/>
                </a:solidFill>
                <a:latin typeface="Calibri"/>
                <a:ea typeface="Calibri"/>
                <a:cs typeface="Calibri"/>
                <a:sym typeface="Calibri"/>
              </a:rPr>
            </a:br>
            <a:r>
              <a:rPr b="0" i="0" lang="en-GB" sz="3200" u="none" cap="none" strike="noStrike">
                <a:solidFill>
                  <a:schemeClr val="dk1"/>
                </a:solidFill>
                <a:latin typeface="Calibri"/>
                <a:ea typeface="Calibri"/>
                <a:cs typeface="Calibri"/>
                <a:sym typeface="Calibri"/>
              </a:rPr>
              <a:t> Enable waste reduction and workers socio-economic development through </a:t>
            </a:r>
            <a:r>
              <a:rPr b="1" i="0" lang="en-GB" sz="3200" u="none" cap="none" strike="noStrike">
                <a:solidFill>
                  <a:schemeClr val="dk1"/>
                </a:solidFill>
                <a:latin typeface="Calibri"/>
                <a:ea typeface="Calibri"/>
                <a:cs typeface="Calibri"/>
                <a:sym typeface="Calibri"/>
              </a:rPr>
              <a:t>technological breakthroughs </a:t>
            </a:r>
            <a:br>
              <a:rPr b="0" i="0" lang="en-GB" sz="3300" u="none" cap="none" strike="noStrike">
                <a:solidFill>
                  <a:schemeClr val="dk1"/>
                </a:solidFill>
                <a:latin typeface="Calibri"/>
                <a:ea typeface="Calibri"/>
                <a:cs typeface="Calibri"/>
                <a:sym typeface="Calibri"/>
              </a:rPr>
            </a:br>
            <a:br>
              <a:rPr b="0" i="0" lang="en-GB" sz="3300" u="none" cap="none" strike="noStrike">
                <a:solidFill>
                  <a:schemeClr val="dk1"/>
                </a:solidFill>
                <a:latin typeface="Calibri"/>
                <a:ea typeface="Calibri"/>
                <a:cs typeface="Calibri"/>
                <a:sym typeface="Calibri"/>
              </a:rPr>
            </a:br>
            <a:endParaRPr b="0" i="0" sz="4100" u="none" cap="none" strike="noStrike">
              <a:solidFill>
                <a:schemeClr val="dk1"/>
              </a:solidFill>
              <a:latin typeface="Calibri"/>
              <a:ea typeface="Calibri"/>
              <a:cs typeface="Calibri"/>
              <a:sym typeface="Calibri"/>
            </a:endParaRPr>
          </a:p>
        </p:txBody>
      </p:sp>
      <p:pic>
        <p:nvPicPr>
          <p:cNvPr id="616" name="Google Shape;616;p79"/>
          <p:cNvPicPr preferRelativeResize="0"/>
          <p:nvPr/>
        </p:nvPicPr>
        <p:blipFill rotWithShape="1">
          <a:blip r:embed="rId3">
            <a:alphaModFix/>
          </a:blip>
          <a:srcRect b="0" l="0" r="0" t="0"/>
          <a:stretch/>
        </p:blipFill>
        <p:spPr>
          <a:xfrm>
            <a:off x="6760028" y="1526390"/>
            <a:ext cx="2236517" cy="3280225"/>
          </a:xfrm>
          <a:prstGeom prst="rect">
            <a:avLst/>
          </a:prstGeom>
          <a:noFill/>
          <a:ln>
            <a:noFill/>
          </a:ln>
        </p:spPr>
      </p:pic>
      <p:pic>
        <p:nvPicPr>
          <p:cNvPr id="617" name="Google Shape;617;p79"/>
          <p:cNvPicPr preferRelativeResize="0"/>
          <p:nvPr/>
        </p:nvPicPr>
        <p:blipFill rotWithShape="1">
          <a:blip r:embed="rId4">
            <a:alphaModFix/>
          </a:blip>
          <a:srcRect b="0" l="0" r="0" t="0"/>
          <a:stretch/>
        </p:blipFill>
        <p:spPr>
          <a:xfrm>
            <a:off x="3893532" y="2010680"/>
            <a:ext cx="2691409" cy="2848070"/>
          </a:xfrm>
          <a:prstGeom prst="rect">
            <a:avLst/>
          </a:prstGeom>
          <a:noFill/>
          <a:ln>
            <a:noFill/>
          </a:ln>
        </p:spPr>
      </p:pic>
      <p:pic>
        <p:nvPicPr>
          <p:cNvPr id="618" name="Google Shape;618;p79"/>
          <p:cNvPicPr preferRelativeResize="0"/>
          <p:nvPr/>
        </p:nvPicPr>
        <p:blipFill rotWithShape="1">
          <a:blip r:embed="rId5">
            <a:alphaModFix/>
          </a:blip>
          <a:srcRect b="0" l="0" r="0" t="0"/>
          <a:stretch/>
        </p:blipFill>
        <p:spPr>
          <a:xfrm>
            <a:off x="250777" y="2010680"/>
            <a:ext cx="3555211" cy="279593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0"/>
          <p:cNvSpPr txBox="1"/>
          <p:nvPr>
            <p:ph type="title"/>
          </p:nvPr>
        </p:nvSpPr>
        <p:spPr>
          <a:xfrm>
            <a:off x="156410" y="541421"/>
            <a:ext cx="5382527" cy="79289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PULP-SEED</a:t>
            </a:r>
            <a:br>
              <a:rPr b="0"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pic>
        <p:nvPicPr>
          <p:cNvPr id="624" name="Google Shape;624;p80"/>
          <p:cNvPicPr preferRelativeResize="0"/>
          <p:nvPr>
            <p:ph idx="1" type="body"/>
          </p:nvPr>
        </p:nvPicPr>
        <p:blipFill rotWithShape="1">
          <a:blip r:embed="rId3">
            <a:alphaModFix/>
          </a:blip>
          <a:srcRect b="0" l="0" r="0" t="0"/>
          <a:stretch/>
        </p:blipFill>
        <p:spPr>
          <a:xfrm>
            <a:off x="264695" y="1334313"/>
            <a:ext cx="5274242" cy="3263504"/>
          </a:xfrm>
          <a:prstGeom prst="rect">
            <a:avLst/>
          </a:prstGeom>
          <a:noFill/>
          <a:ln>
            <a:noFill/>
          </a:ln>
        </p:spPr>
      </p:pic>
      <p:pic>
        <p:nvPicPr>
          <p:cNvPr id="625" name="Google Shape;625;p80"/>
          <p:cNvPicPr preferRelativeResize="0"/>
          <p:nvPr/>
        </p:nvPicPr>
        <p:blipFill rotWithShape="1">
          <a:blip r:embed="rId4">
            <a:alphaModFix/>
          </a:blip>
          <a:srcRect b="0" l="0" r="0" t="0"/>
          <a:stretch/>
        </p:blipFill>
        <p:spPr>
          <a:xfrm>
            <a:off x="5718511" y="2227031"/>
            <a:ext cx="2796839" cy="2370785"/>
          </a:xfrm>
          <a:prstGeom prst="rect">
            <a:avLst/>
          </a:prstGeom>
          <a:noFill/>
          <a:ln>
            <a:noFill/>
          </a:ln>
        </p:spPr>
      </p:pic>
      <p:pic>
        <p:nvPicPr>
          <p:cNvPr id="626" name="Google Shape;626;p80"/>
          <p:cNvPicPr preferRelativeResize="0"/>
          <p:nvPr/>
        </p:nvPicPr>
        <p:blipFill rotWithShape="1">
          <a:blip r:embed="rId5">
            <a:alphaModFix/>
          </a:blip>
          <a:srcRect b="0" l="0" r="0" t="0"/>
          <a:stretch/>
        </p:blipFill>
        <p:spPr>
          <a:xfrm>
            <a:off x="5718511" y="127991"/>
            <a:ext cx="2798719" cy="20990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81"/>
          <p:cNvSpPr txBox="1"/>
          <p:nvPr/>
        </p:nvSpPr>
        <p:spPr>
          <a:xfrm>
            <a:off x="2893639" y="1276714"/>
            <a:ext cx="3824539" cy="365647"/>
          </a:xfrm>
          <a:prstGeom prst="rect">
            <a:avLst/>
          </a:prstGeom>
          <a:noFill/>
          <a:ln>
            <a:noFill/>
          </a:ln>
        </p:spPr>
        <p:txBody>
          <a:bodyPr anchorCtr="0" anchor="ctr" bIns="34275" lIns="68575" spcFirstLastPara="1" rIns="68575" wrap="square" tIns="34275">
            <a:noAutofit/>
          </a:bodyPr>
          <a:lstStyle/>
          <a:p>
            <a:pPr indent="0" lvl="0" marL="0" marR="0" rtl="0" algn="l">
              <a:lnSpc>
                <a:spcPct val="7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http://pulp.coventry.ac.uk/dashboard/</a:t>
            </a:r>
            <a:endParaRPr sz="1100"/>
          </a:p>
        </p:txBody>
      </p:sp>
      <p:pic>
        <p:nvPicPr>
          <p:cNvPr id="632" name="Google Shape;632;p81"/>
          <p:cNvPicPr preferRelativeResize="0"/>
          <p:nvPr/>
        </p:nvPicPr>
        <p:blipFill rotWithShape="1">
          <a:blip r:embed="rId3">
            <a:alphaModFix/>
          </a:blip>
          <a:srcRect b="0" l="0" r="0" t="0"/>
          <a:stretch/>
        </p:blipFill>
        <p:spPr>
          <a:xfrm>
            <a:off x="5570620" y="1713749"/>
            <a:ext cx="3450112" cy="3266062"/>
          </a:xfrm>
          <a:prstGeom prst="rect">
            <a:avLst/>
          </a:prstGeom>
          <a:noFill/>
          <a:ln>
            <a:noFill/>
          </a:ln>
        </p:spPr>
      </p:pic>
      <p:pic>
        <p:nvPicPr>
          <p:cNvPr id="633" name="Google Shape;633;p81"/>
          <p:cNvPicPr preferRelativeResize="0"/>
          <p:nvPr/>
        </p:nvPicPr>
        <p:blipFill rotWithShape="1">
          <a:blip r:embed="rId4">
            <a:alphaModFix/>
          </a:blip>
          <a:srcRect b="0" l="0" r="0" t="0"/>
          <a:stretch/>
        </p:blipFill>
        <p:spPr>
          <a:xfrm>
            <a:off x="3073595" y="1684274"/>
            <a:ext cx="3362291" cy="1715121"/>
          </a:xfrm>
          <a:prstGeom prst="rect">
            <a:avLst/>
          </a:prstGeom>
          <a:noFill/>
          <a:ln>
            <a:noFill/>
          </a:ln>
        </p:spPr>
      </p:pic>
      <p:sp>
        <p:nvSpPr>
          <p:cNvPr id="634" name="Google Shape;634;p81"/>
          <p:cNvSpPr txBox="1"/>
          <p:nvPr>
            <p:ph type="title"/>
          </p:nvPr>
        </p:nvSpPr>
        <p:spPr>
          <a:xfrm>
            <a:off x="180474" y="411672"/>
            <a:ext cx="8963526"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Expected social and economic impact:</a:t>
            </a:r>
            <a:br>
              <a:rPr b="1" i="0" lang="en-GB" sz="3000" u="none" cap="none" strike="noStrike">
                <a:solidFill>
                  <a:schemeClr val="dk1"/>
                </a:solidFill>
                <a:latin typeface="Calibri"/>
                <a:ea typeface="Calibri"/>
                <a:cs typeface="Calibri"/>
                <a:sym typeface="Calibri"/>
              </a:rPr>
            </a:br>
            <a:r>
              <a:rPr b="0" i="0" lang="en-GB" sz="3000" u="none" cap="none" strike="noStrike">
                <a:solidFill>
                  <a:schemeClr val="dk1"/>
                </a:solidFill>
                <a:latin typeface="Calibri"/>
                <a:ea typeface="Calibri"/>
                <a:cs typeface="Calibri"/>
                <a:sym typeface="Calibri"/>
              </a:rPr>
              <a:t>growth, employment &amp; community, work conditions &amp; upskilling </a:t>
            </a:r>
            <a:br>
              <a:rPr b="0"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pic>
        <p:nvPicPr>
          <p:cNvPr id="635" name="Google Shape;635;p81"/>
          <p:cNvPicPr preferRelativeResize="0"/>
          <p:nvPr/>
        </p:nvPicPr>
        <p:blipFill rotWithShape="1">
          <a:blip r:embed="rId5">
            <a:alphaModFix/>
          </a:blip>
          <a:srcRect b="0" l="0" r="0" t="0"/>
          <a:stretch/>
        </p:blipFill>
        <p:spPr>
          <a:xfrm>
            <a:off x="478733" y="1759935"/>
            <a:ext cx="2414906" cy="3219876"/>
          </a:xfrm>
          <a:prstGeom prst="rect">
            <a:avLst/>
          </a:prstGeom>
          <a:noFill/>
          <a:ln>
            <a:noFill/>
          </a:ln>
        </p:spPr>
      </p:pic>
      <p:pic>
        <p:nvPicPr>
          <p:cNvPr id="636" name="Google Shape;636;p81"/>
          <p:cNvPicPr preferRelativeResize="0"/>
          <p:nvPr>
            <p:ph idx="1" type="body"/>
          </p:nvPr>
        </p:nvPicPr>
        <p:blipFill rotWithShape="1">
          <a:blip r:embed="rId6">
            <a:alphaModFix/>
          </a:blip>
          <a:srcRect b="0" l="0" r="0" t="0"/>
          <a:stretch/>
        </p:blipFill>
        <p:spPr>
          <a:xfrm>
            <a:off x="2896913" y="3323732"/>
            <a:ext cx="3196592" cy="16615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pic>
        <p:nvPicPr>
          <p:cNvPr id="642" name="Google Shape;642;p82"/>
          <p:cNvPicPr preferRelativeResize="0"/>
          <p:nvPr/>
        </p:nvPicPr>
        <p:blipFill rotWithShape="1">
          <a:blip r:embed="rId3">
            <a:alphaModFix/>
          </a:blip>
          <a:srcRect b="1711" l="0" r="-2" t="9024"/>
          <a:stretch/>
        </p:blipFill>
        <p:spPr>
          <a:xfrm rot="5400000">
            <a:off x="-532054" y="1011580"/>
            <a:ext cx="4660900" cy="3120339"/>
          </a:xfrm>
          <a:prstGeom prst="rect">
            <a:avLst/>
          </a:prstGeom>
          <a:noFill/>
          <a:ln>
            <a:noFill/>
          </a:ln>
        </p:spPr>
      </p:pic>
      <p:pic>
        <p:nvPicPr>
          <p:cNvPr id="643" name="Google Shape;643;p82"/>
          <p:cNvPicPr preferRelativeResize="0"/>
          <p:nvPr>
            <p:ph idx="1" type="body"/>
          </p:nvPr>
        </p:nvPicPr>
        <p:blipFill rotWithShape="1">
          <a:blip r:embed="rId4">
            <a:alphaModFix/>
          </a:blip>
          <a:srcRect b="22275" l="0" r="2" t="22150"/>
          <a:stretch/>
        </p:blipFill>
        <p:spPr>
          <a:xfrm>
            <a:off x="3484441" y="2428076"/>
            <a:ext cx="5412814" cy="2256141"/>
          </a:xfrm>
          <a:prstGeom prst="rect">
            <a:avLst/>
          </a:prstGeom>
          <a:noFill/>
          <a:ln>
            <a:noFill/>
          </a:ln>
        </p:spPr>
      </p:pic>
      <p:sp>
        <p:nvSpPr>
          <p:cNvPr id="644" name="Google Shape;644;p82"/>
          <p:cNvSpPr txBox="1"/>
          <p:nvPr>
            <p:ph type="title"/>
          </p:nvPr>
        </p:nvSpPr>
        <p:spPr>
          <a:xfrm>
            <a:off x="3766366" y="2859715"/>
            <a:ext cx="4848965" cy="1137011"/>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600"/>
              <a:buFont typeface="Calibri"/>
              <a:buNone/>
            </a:pPr>
            <a:r>
              <a:rPr b="0" i="0" lang="en-GB" sz="3600" u="none" cap="none" strike="noStrike">
                <a:solidFill>
                  <a:schemeClr val="lt1"/>
                </a:solidFill>
                <a:latin typeface="Calibri"/>
                <a:ea typeface="Calibri"/>
                <a:cs typeface="Calibri"/>
                <a:sym typeface="Calibri"/>
              </a:rPr>
              <a:t>PULP: Wireless Scale</a:t>
            </a:r>
            <a:endParaRPr sz="1100"/>
          </a:p>
        </p:txBody>
      </p:sp>
      <p:sp>
        <p:nvSpPr>
          <p:cNvPr id="645" name="Google Shape;645;p82"/>
          <p:cNvSpPr txBox="1"/>
          <p:nvPr/>
        </p:nvSpPr>
        <p:spPr>
          <a:xfrm>
            <a:off x="3766366" y="595859"/>
            <a:ext cx="4872295" cy="117724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Single major achievement:</a:t>
            </a:r>
            <a:endParaRPr sz="1100"/>
          </a:p>
          <a:p>
            <a:pPr indent="0" lvl="0" marL="0" marR="0" rtl="0" algn="l">
              <a:spcBef>
                <a:spcPts val="0"/>
              </a:spcBef>
              <a:spcAft>
                <a:spcPts val="0"/>
              </a:spcAft>
              <a:buNone/>
            </a:pPr>
            <a:r>
              <a:rPr b="1" lang="en-GB" sz="2400">
                <a:solidFill>
                  <a:schemeClr val="dk1"/>
                </a:solidFill>
                <a:latin typeface="Calibri"/>
                <a:ea typeface="Calibri"/>
                <a:cs typeface="Calibri"/>
                <a:sym typeface="Calibri"/>
              </a:rPr>
              <a:t>Enabling predictive mango drying  (hw and sw)</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83"/>
          <p:cNvSpPr txBox="1"/>
          <p:nvPr>
            <p:ph type="title"/>
          </p:nvPr>
        </p:nvSpPr>
        <p:spPr>
          <a:xfrm>
            <a:off x="238539" y="872131"/>
            <a:ext cx="8276811" cy="994172"/>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IoT applications design- Group exercise + submission for prizes</a:t>
            </a:r>
            <a:br>
              <a:rPr b="1" i="0" lang="en-GB" sz="3000" u="none" cap="none" strike="noStrike">
                <a:solidFill>
                  <a:schemeClr val="dk1"/>
                </a:solidFill>
                <a:latin typeface="Calibri"/>
                <a:ea typeface="Calibri"/>
                <a:cs typeface="Calibri"/>
                <a:sym typeface="Calibri"/>
              </a:rPr>
            </a:br>
            <a:br>
              <a:rPr b="0" i="0" lang="en-GB" sz="3000" u="none" cap="none" strike="noStrike">
                <a:solidFill>
                  <a:schemeClr val="dk1"/>
                </a:solidFill>
                <a:latin typeface="Calibri"/>
                <a:ea typeface="Calibri"/>
                <a:cs typeface="Calibri"/>
                <a:sym typeface="Calibri"/>
              </a:rPr>
            </a:br>
            <a:br>
              <a:rPr b="0" i="0" lang="en-GB" sz="3000" u="none" cap="none" strike="noStrike">
                <a:solidFill>
                  <a:schemeClr val="dk1"/>
                </a:solidFill>
                <a:latin typeface="Times New Roman"/>
                <a:ea typeface="Times New Roman"/>
                <a:cs typeface="Times New Roman"/>
                <a:sym typeface="Times New Roman"/>
              </a:rPr>
            </a:br>
            <a:br>
              <a:rPr b="0" i="0" lang="en-GB" sz="3000" u="none" cap="none" strike="noStrike">
                <a:solidFill>
                  <a:schemeClr val="dk1"/>
                </a:solidFill>
                <a:latin typeface="Times New Roman"/>
                <a:ea typeface="Times New Roman"/>
                <a:cs typeface="Times New Roman"/>
                <a:sym typeface="Times New Roman"/>
              </a:rPr>
            </a:br>
            <a:endParaRPr b="0" i="0" sz="3000" u="none" cap="none" strike="noStrike">
              <a:solidFill>
                <a:schemeClr val="dk1"/>
              </a:solidFill>
              <a:latin typeface="Calibri"/>
              <a:ea typeface="Calibri"/>
              <a:cs typeface="Calibri"/>
              <a:sym typeface="Calibri"/>
            </a:endParaRPr>
          </a:p>
        </p:txBody>
      </p:sp>
      <p:sp>
        <p:nvSpPr>
          <p:cNvPr id="651" name="Google Shape;651;p83"/>
          <p:cNvSpPr txBox="1"/>
          <p:nvPr>
            <p:ph idx="1" type="body"/>
          </p:nvPr>
        </p:nvSpPr>
        <p:spPr>
          <a:xfrm>
            <a:off x="238538" y="970472"/>
            <a:ext cx="8625103" cy="4308894"/>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In your group, you will need to specify an IoT application that would solve a relevant, real-world problem in Nepal (be it economical, societal or natural hazards related)</a:t>
            </a:r>
            <a:endParaRPr sz="1100"/>
          </a:p>
          <a:p>
            <a:pPr indent="-177800" lvl="0" marL="177800" marR="0" rtl="0" algn="l">
              <a:lnSpc>
                <a:spcPct val="90000"/>
              </a:lnSpc>
              <a:spcBef>
                <a:spcPts val="8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Your specification needs to be in written format and contain all of the elements below</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Title</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Motivation for your IoT application – needs that it would, meet, why an IoT solution, etc – max 100 words</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Concept description – diagram or words – or both – sensors, networking, servers and their roles in the app</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Users, beneficiaries and impact you think this application will have – 100 words</a:t>
            </a:r>
            <a:endParaRPr b="0" i="0" sz="1400" u="none" cap="none" strike="noStrike">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400"/>
              <a:buFont typeface="Arial"/>
              <a:buChar char="•"/>
            </a:pPr>
            <a:r>
              <a:rPr b="1" i="0" lang="en-GB" sz="1400" u="none" cap="none" strike="noStrike">
                <a:solidFill>
                  <a:schemeClr val="dk1"/>
                </a:solidFill>
                <a:latin typeface="Calibri"/>
                <a:ea typeface="Calibri"/>
                <a:cs typeface="Calibri"/>
                <a:sym typeface="Calibri"/>
              </a:rPr>
              <a:t>Sell-pitch</a:t>
            </a:r>
            <a:r>
              <a:rPr b="0" i="0" lang="en-GB" sz="1400" u="none" cap="none" strike="noStrike">
                <a:solidFill>
                  <a:schemeClr val="dk1"/>
                </a:solidFill>
                <a:latin typeface="Calibri"/>
                <a:ea typeface="Calibri"/>
                <a:cs typeface="Calibri"/>
                <a:sym typeface="Calibri"/>
              </a:rPr>
              <a:t> – 100 words (why should anyone take it seriously - for funding, for example)</a:t>
            </a:r>
            <a:endParaRPr sz="1100"/>
          </a:p>
          <a:p>
            <a:pPr indent="-177800" lvl="0" marL="177800" marR="0" rtl="0" algn="l">
              <a:lnSpc>
                <a:spcPct val="90000"/>
              </a:lnSpc>
              <a:spcBef>
                <a:spcPts val="8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You have 60 min in clas and any amount of time tonight, as a group, to:</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brainstorm</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decide on application</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Produce application level design – devices, communications, sensing, decision making, actuation, users, beneficiaries</a:t>
            </a:r>
            <a:endParaRPr sz="1100"/>
          </a:p>
          <a:p>
            <a:pPr indent="-177800" lvl="1" marL="520700" marR="0" rtl="0" algn="l">
              <a:lnSpc>
                <a:spcPct val="90000"/>
              </a:lnSpc>
              <a:spcBef>
                <a:spcPts val="4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formulate sell pitch – write-up + diagram, submit for prize</a:t>
            </a:r>
            <a:endParaRPr sz="1100"/>
          </a:p>
          <a:p>
            <a:pPr indent="-177800" lvl="0" marL="177800" marR="0" rtl="0" algn="l">
              <a:lnSpc>
                <a:spcPct val="90000"/>
              </a:lnSpc>
              <a:spcBef>
                <a:spcPts val="8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BUT you can continue during the evening….</a:t>
            </a:r>
            <a:endParaRPr sz="1100"/>
          </a:p>
          <a:p>
            <a:pPr indent="-177800" lvl="0" marL="177800" marR="0" rtl="0" algn="l">
              <a:lnSpc>
                <a:spcPct val="90000"/>
              </a:lnSpc>
              <a:spcBef>
                <a:spcPts val="8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Submit by </a:t>
            </a:r>
            <a:r>
              <a:rPr b="1" i="0" lang="en-GB" sz="1400" u="none" cap="none" strike="noStrike">
                <a:solidFill>
                  <a:schemeClr val="dk1"/>
                </a:solidFill>
                <a:latin typeface="Times New Roman"/>
                <a:ea typeface="Times New Roman"/>
                <a:cs typeface="Times New Roman"/>
                <a:sym typeface="Times New Roman"/>
              </a:rPr>
              <a:t>MIDNIGHT Nepal time, on 29</a:t>
            </a:r>
            <a:r>
              <a:rPr b="1" baseline="30000" i="0" lang="en-GB" sz="1400" u="none" cap="none" strike="noStrike">
                <a:solidFill>
                  <a:schemeClr val="dk1"/>
                </a:solidFill>
                <a:latin typeface="Times New Roman"/>
                <a:ea typeface="Times New Roman"/>
                <a:cs typeface="Times New Roman"/>
                <a:sym typeface="Times New Roman"/>
              </a:rPr>
              <a:t>th</a:t>
            </a:r>
            <a:r>
              <a:rPr b="1" i="0" lang="en-GB" sz="1400" u="none" cap="none" strike="noStrike">
                <a:solidFill>
                  <a:schemeClr val="dk1"/>
                </a:solidFill>
                <a:latin typeface="Times New Roman"/>
                <a:ea typeface="Times New Roman"/>
                <a:cs typeface="Times New Roman"/>
                <a:sym typeface="Times New Roman"/>
              </a:rPr>
              <a:t> March</a:t>
            </a:r>
            <a:endParaRPr sz="1100"/>
          </a:p>
          <a:p>
            <a:pPr indent="-177800" lvl="0" marL="177800" marR="0" rtl="0" algn="l">
              <a:lnSpc>
                <a:spcPct val="90000"/>
              </a:lnSpc>
              <a:spcBef>
                <a:spcPts val="800"/>
              </a:spcBef>
              <a:spcAft>
                <a:spcPts val="0"/>
              </a:spcAft>
              <a:buClr>
                <a:schemeClr val="dk1"/>
              </a:buClr>
              <a:buSzPts val="1400"/>
              <a:buFont typeface="Arial"/>
              <a:buChar char="•"/>
            </a:pPr>
            <a:r>
              <a:rPr b="0" i="0" lang="en-GB" sz="1400" u="none" cap="none" strike="noStrike">
                <a:solidFill>
                  <a:schemeClr val="dk1"/>
                </a:solidFill>
                <a:latin typeface="Times New Roman"/>
                <a:ea typeface="Times New Roman"/>
                <a:cs typeface="Times New Roman"/>
                <a:sym typeface="Times New Roman"/>
              </a:rPr>
              <a:t>If more than 3 applications submitted, we will select the best and award the prize </a:t>
            </a:r>
            <a:r>
              <a:rPr b="1" i="0" lang="en-GB" sz="1400" u="none" cap="none" strike="noStrike">
                <a:solidFill>
                  <a:schemeClr val="dk1"/>
                </a:solidFill>
                <a:latin typeface="Times New Roman"/>
                <a:ea typeface="Times New Roman"/>
                <a:cs typeface="Times New Roman"/>
                <a:sym typeface="Times New Roman"/>
              </a:rPr>
              <a:t>tomorrow morning!</a:t>
            </a:r>
            <a:br>
              <a:rPr b="1" i="0" lang="en-GB" sz="1400" u="none" cap="none" strike="noStrike">
                <a:solidFill>
                  <a:schemeClr val="dk1"/>
                </a:solidFill>
                <a:latin typeface="Times New Roman"/>
                <a:ea typeface="Times New Roman"/>
                <a:cs typeface="Times New Roman"/>
                <a:sym typeface="Times New Roman"/>
              </a:rPr>
            </a:br>
            <a:endParaRPr b="1" i="0" sz="1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b="0" l="0" r="0" t="0"/>
          <a:stretch/>
        </p:blipFill>
        <p:spPr>
          <a:xfrm>
            <a:off x="4554697" y="1400966"/>
            <a:ext cx="4326976" cy="3245234"/>
          </a:xfrm>
          <a:prstGeom prst="rect">
            <a:avLst/>
          </a:prstGeom>
          <a:noFill/>
          <a:ln>
            <a:noFill/>
          </a:ln>
        </p:spPr>
      </p:pic>
      <p:pic>
        <p:nvPicPr>
          <p:cNvPr id="180" name="Google Shape;180;p30"/>
          <p:cNvPicPr preferRelativeResize="0"/>
          <p:nvPr/>
        </p:nvPicPr>
        <p:blipFill rotWithShape="1">
          <a:blip r:embed="rId4">
            <a:alphaModFix/>
          </a:blip>
          <a:srcRect b="0" l="0" r="0" t="0"/>
          <a:stretch/>
        </p:blipFill>
        <p:spPr>
          <a:xfrm>
            <a:off x="312821" y="1400966"/>
            <a:ext cx="4236884" cy="3245233"/>
          </a:xfrm>
          <a:prstGeom prst="rect">
            <a:avLst/>
          </a:prstGeom>
          <a:noFill/>
          <a:ln>
            <a:noFill/>
          </a:ln>
        </p:spPr>
      </p:pic>
      <p:sp>
        <p:nvSpPr>
          <p:cNvPr id="181" name="Google Shape;181;p30"/>
          <p:cNvSpPr/>
          <p:nvPr/>
        </p:nvSpPr>
        <p:spPr>
          <a:xfrm>
            <a:off x="1" y="140893"/>
            <a:ext cx="8881673" cy="182357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700">
                <a:solidFill>
                  <a:schemeClr val="dk1"/>
                </a:solidFill>
                <a:latin typeface="Calibri"/>
                <a:ea typeface="Calibri"/>
                <a:cs typeface="Calibri"/>
                <a:sym typeface="Calibri"/>
              </a:rPr>
              <a:t>Human Challenges: Energy- Community Controlled Microgrids – Philippines, the Amazon, Rwanda and possibly Nepal</a:t>
            </a:r>
            <a:endParaRPr sz="1100"/>
          </a:p>
          <a:p>
            <a:pPr indent="0" lvl="0" marL="0" marR="0" rtl="0" algn="ctr">
              <a:spcBef>
                <a:spcPts val="0"/>
              </a:spcBef>
              <a:spcAft>
                <a:spcPts val="0"/>
              </a:spcAft>
              <a:buNone/>
            </a:pPr>
            <a:r>
              <a:t/>
            </a:r>
            <a:endParaRPr b="1" sz="33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4"/>
          <p:cNvSpPr txBox="1"/>
          <p:nvPr>
            <p:ph type="title"/>
          </p:nvPr>
        </p:nvSpPr>
        <p:spPr>
          <a:xfrm>
            <a:off x="628650" y="2166470"/>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0" i="0" lang="en-GB" sz="3000" u="none" cap="none" strike="noStrike">
                <a:solidFill>
                  <a:schemeClr val="dk1"/>
                </a:solidFill>
                <a:latin typeface="Calibri"/>
                <a:ea typeface="Calibri"/>
                <a:cs typeface="Calibri"/>
                <a:sym typeface="Calibri"/>
              </a:rPr>
              <a:t>The HELP Project (nearly 1h)</a:t>
            </a:r>
            <a:br>
              <a:rPr b="0" i="0" lang="en-GB" sz="3000" u="none" cap="none" strike="noStrike">
                <a:solidFill>
                  <a:schemeClr val="dk1"/>
                </a:solidFill>
                <a:latin typeface="Calibri"/>
                <a:ea typeface="Calibri"/>
                <a:cs typeface="Calibri"/>
                <a:sym typeface="Calibri"/>
              </a:rPr>
            </a:br>
            <a:br>
              <a:rPr b="0" i="0" lang="en-GB" sz="3000" u="none" cap="none" strike="noStrike">
                <a:solidFill>
                  <a:schemeClr val="dk1"/>
                </a:solidFill>
                <a:latin typeface="Times New Roman"/>
                <a:ea typeface="Times New Roman"/>
                <a:cs typeface="Times New Roman"/>
                <a:sym typeface="Times New Roman"/>
              </a:rPr>
            </a:br>
            <a:r>
              <a:rPr b="0" i="0" lang="en-GB" sz="3000" u="none" cap="none" strike="noStrike">
                <a:solidFill>
                  <a:schemeClr val="dk1"/>
                </a:solidFill>
                <a:latin typeface="Calibri"/>
                <a:ea typeface="Calibri"/>
                <a:cs typeface="Calibri"/>
                <a:sym typeface="Calibri"/>
              </a:rPr>
              <a:t>This lecture provides the background to the HELP project and demonstrates how IoT can help assess the impact of energy access on refugee and internally displaced communities.</a:t>
            </a:r>
            <a:br>
              <a:rPr b="0" i="0" lang="en-GB" sz="3000" u="none" cap="none" strike="noStrike">
                <a:solidFill>
                  <a:schemeClr val="dk1"/>
                </a:solidFill>
                <a:latin typeface="Times New Roman"/>
                <a:ea typeface="Times New Roman"/>
                <a:cs typeface="Times New Roman"/>
                <a:sym typeface="Times New Roman"/>
              </a:rPr>
            </a:b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pic>
        <p:nvPicPr>
          <p:cNvPr id="661" name="Google Shape;661;p85"/>
          <p:cNvPicPr preferRelativeResize="0"/>
          <p:nvPr/>
        </p:nvPicPr>
        <p:blipFill rotWithShape="1">
          <a:blip r:embed="rId3">
            <a:alphaModFix/>
          </a:blip>
          <a:srcRect b="0" l="0" r="0" t="0"/>
          <a:stretch/>
        </p:blipFill>
        <p:spPr>
          <a:xfrm>
            <a:off x="8846" y="-8681"/>
            <a:ext cx="9144000" cy="5143500"/>
          </a:xfrm>
          <a:prstGeom prst="rect">
            <a:avLst/>
          </a:prstGeom>
          <a:noFill/>
          <a:ln>
            <a:noFill/>
          </a:ln>
        </p:spPr>
      </p:pic>
      <p:sp>
        <p:nvSpPr>
          <p:cNvPr id="662" name="Google Shape;662;p85"/>
          <p:cNvSpPr/>
          <p:nvPr/>
        </p:nvSpPr>
        <p:spPr>
          <a:xfrm>
            <a:off x="0" y="4177296"/>
            <a:ext cx="9144000" cy="966205"/>
          </a:xfrm>
          <a:prstGeom prst="rect">
            <a:avLst/>
          </a:prstGeom>
          <a:solidFill>
            <a:schemeClr val="dk1">
              <a:alpha val="509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663" name="Google Shape;663;p85"/>
          <p:cNvPicPr preferRelativeResize="0"/>
          <p:nvPr/>
        </p:nvPicPr>
        <p:blipFill rotWithShape="1">
          <a:blip r:embed="rId4">
            <a:alphaModFix/>
          </a:blip>
          <a:srcRect b="0" l="0" r="0" t="0"/>
          <a:stretch/>
        </p:blipFill>
        <p:spPr>
          <a:xfrm>
            <a:off x="7060165" y="346669"/>
            <a:ext cx="1753011" cy="492595"/>
          </a:xfrm>
          <a:prstGeom prst="rect">
            <a:avLst/>
          </a:prstGeom>
          <a:noFill/>
          <a:ln>
            <a:noFill/>
          </a:ln>
        </p:spPr>
      </p:pic>
      <p:sp>
        <p:nvSpPr>
          <p:cNvPr id="664" name="Google Shape;664;p85"/>
          <p:cNvSpPr txBox="1"/>
          <p:nvPr/>
        </p:nvSpPr>
        <p:spPr>
          <a:xfrm>
            <a:off x="214066" y="2948365"/>
            <a:ext cx="6172200" cy="1712033"/>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FFFFF"/>
              </a:buClr>
              <a:buSzPts val="2400"/>
              <a:buFont typeface="Arial"/>
              <a:buNone/>
            </a:pPr>
            <a:r>
              <a:rPr b="1" lang="en-GB" sz="2400">
                <a:solidFill>
                  <a:srgbClr val="FFFFFF"/>
                </a:solidFill>
                <a:latin typeface="Arial"/>
                <a:ea typeface="Arial"/>
                <a:cs typeface="Arial"/>
                <a:sym typeface="Arial"/>
              </a:rPr>
              <a:t>Humanitarian Energy for Displaced Populations in Refugee Camps and informal Settings – HELP</a:t>
            </a:r>
            <a:br>
              <a:rPr b="1" lang="en-GB" sz="2400">
                <a:solidFill>
                  <a:srgbClr val="FFFFFF"/>
                </a:solidFill>
                <a:latin typeface="Arial"/>
                <a:ea typeface="Arial"/>
                <a:cs typeface="Arial"/>
                <a:sym typeface="Arial"/>
              </a:rPr>
            </a:br>
            <a:endParaRPr b="1" sz="2400">
              <a:solidFill>
                <a:srgbClr val="FFFFFF"/>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t/>
            </a:r>
            <a:endParaRPr b="1" sz="2400">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8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HELP Project Summary</a:t>
            </a:r>
            <a:endParaRPr sz="1100"/>
          </a:p>
        </p:txBody>
      </p:sp>
      <p:sp>
        <p:nvSpPr>
          <p:cNvPr id="670" name="Google Shape;670;p8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58750" lvl="0" marL="165100" marR="0" rtl="0" algn="l">
              <a:lnSpc>
                <a:spcPct val="90000"/>
              </a:lnSpc>
              <a:spcBef>
                <a:spcPts val="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Title:</a:t>
            </a:r>
            <a:r>
              <a:rPr b="0" i="0" lang="en-GB" sz="2100" u="none" cap="none" strike="noStrike">
                <a:solidFill>
                  <a:schemeClr val="dk1"/>
                </a:solidFill>
                <a:latin typeface="Calibri"/>
                <a:ea typeface="Calibri"/>
                <a:cs typeface="Calibri"/>
                <a:sym typeface="Calibri"/>
              </a:rPr>
              <a:t> Humanitarian Energy for Displaced Populations in Refugee Camps and informal Settings – HELP</a:t>
            </a:r>
            <a:endParaRPr sz="1100"/>
          </a:p>
          <a:p>
            <a:pPr indent="-158750" lvl="0" marL="1651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Partners:</a:t>
            </a:r>
            <a:r>
              <a:rPr b="0" i="0" lang="en-GB" sz="2100" u="none" cap="none" strike="noStrike">
                <a:solidFill>
                  <a:schemeClr val="dk1"/>
                </a:solidFill>
                <a:latin typeface="Calibri"/>
                <a:ea typeface="Calibri"/>
                <a:cs typeface="Calibri"/>
                <a:sym typeface="Calibri"/>
              </a:rPr>
              <a:t> Coventry University (CU), Oxford University (OxU), Practical Action (PA), Scene Connect (SC)</a:t>
            </a:r>
            <a:endParaRPr sz="1100"/>
          </a:p>
          <a:p>
            <a:pPr indent="-158750" lvl="0" marL="1651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PI</a:t>
            </a:r>
            <a:r>
              <a:rPr b="0" i="0" lang="en-GB" sz="2100" u="none" cap="none" strike="noStrike">
                <a:solidFill>
                  <a:schemeClr val="dk1"/>
                </a:solidFill>
                <a:latin typeface="Calibri"/>
                <a:ea typeface="Calibri"/>
                <a:cs typeface="Calibri"/>
                <a:sym typeface="Calibri"/>
              </a:rPr>
              <a:t>: Prof Elena Gaura (CU)</a:t>
            </a:r>
            <a:endParaRPr sz="1100"/>
          </a:p>
          <a:p>
            <a:pPr indent="-158750" lvl="0" marL="1651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Project duration: </a:t>
            </a:r>
            <a:r>
              <a:rPr b="0" i="0" lang="en-GB" sz="2100" u="none" cap="none" strike="noStrike">
                <a:solidFill>
                  <a:schemeClr val="dk1"/>
                </a:solidFill>
                <a:latin typeface="Calibri"/>
                <a:ea typeface="Calibri"/>
                <a:cs typeface="Calibri"/>
                <a:sym typeface="Calibri"/>
              </a:rPr>
              <a:t>36 months (1</a:t>
            </a:r>
            <a:r>
              <a:rPr b="0" baseline="30000" i="0" lang="en-GB" sz="2100" u="none" cap="none" strike="noStrike">
                <a:solidFill>
                  <a:schemeClr val="dk1"/>
                </a:solidFill>
                <a:latin typeface="Calibri"/>
                <a:ea typeface="Calibri"/>
                <a:cs typeface="Calibri"/>
                <a:sym typeface="Calibri"/>
              </a:rPr>
              <a:t>st</a:t>
            </a:r>
            <a:r>
              <a:rPr b="0" i="0" lang="en-GB" sz="2100" u="none" cap="none" strike="noStrike">
                <a:solidFill>
                  <a:schemeClr val="dk1"/>
                </a:solidFill>
                <a:latin typeface="Calibri"/>
                <a:ea typeface="Calibri"/>
                <a:cs typeface="Calibri"/>
                <a:sym typeface="Calibri"/>
              </a:rPr>
              <a:t> September 2017 until 31</a:t>
            </a:r>
            <a:r>
              <a:rPr b="0" baseline="30000" i="0" lang="en-GB" sz="2100" u="none" cap="none" strike="noStrike">
                <a:solidFill>
                  <a:schemeClr val="dk1"/>
                </a:solidFill>
                <a:latin typeface="Calibri"/>
                <a:ea typeface="Calibri"/>
                <a:cs typeface="Calibri"/>
                <a:sym typeface="Calibri"/>
              </a:rPr>
              <a:t>st</a:t>
            </a:r>
            <a:r>
              <a:rPr b="0" i="0" lang="en-GB" sz="2100" u="none" cap="none" strike="noStrike">
                <a:solidFill>
                  <a:schemeClr val="dk1"/>
                </a:solidFill>
                <a:latin typeface="Calibri"/>
                <a:ea typeface="Calibri"/>
                <a:cs typeface="Calibri"/>
                <a:sym typeface="Calibri"/>
              </a:rPr>
              <a:t> August 2020)</a:t>
            </a:r>
            <a:endParaRPr sz="1100"/>
          </a:p>
          <a:p>
            <a:pPr indent="-158750" lvl="0" marL="1651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Total project value:</a:t>
            </a:r>
            <a:r>
              <a:rPr b="0" i="0" lang="en-GB" sz="2100" u="none" cap="none" strike="noStrike">
                <a:solidFill>
                  <a:schemeClr val="dk1"/>
                </a:solidFill>
                <a:latin typeface="Calibri"/>
                <a:ea typeface="Calibri"/>
                <a:cs typeface="Calibri"/>
                <a:sym typeface="Calibri"/>
              </a:rPr>
              <a:t> £1,114,390</a:t>
            </a:r>
            <a:endParaRPr sz="1100"/>
          </a:p>
          <a:p>
            <a:pPr indent="-158750" lvl="0" marL="165100" marR="0" rtl="0" algn="l">
              <a:lnSpc>
                <a:spcPct val="90000"/>
              </a:lnSpc>
              <a:spcBef>
                <a:spcPts val="800"/>
              </a:spcBef>
              <a:spcAft>
                <a:spcPts val="0"/>
              </a:spcAft>
              <a:buClr>
                <a:schemeClr val="dk1"/>
              </a:buClr>
              <a:buSzPts val="2100"/>
              <a:buFont typeface="Arial"/>
              <a:buChar char="•"/>
            </a:pPr>
            <a:r>
              <a:rPr b="1" i="0" lang="en-GB" sz="2100" u="none" cap="none" strike="noStrike">
                <a:solidFill>
                  <a:schemeClr val="dk1"/>
                </a:solidFill>
                <a:latin typeface="Calibri"/>
                <a:ea typeface="Calibri"/>
                <a:cs typeface="Calibri"/>
                <a:sym typeface="Calibri"/>
              </a:rPr>
              <a:t>Total ESPRC funding:</a:t>
            </a:r>
            <a:r>
              <a:rPr b="0" i="0" lang="en-GB" sz="2100" u="none" cap="none" strike="noStrike">
                <a:solidFill>
                  <a:schemeClr val="dk1"/>
                </a:solidFill>
                <a:latin typeface="Calibri"/>
                <a:ea typeface="Calibri"/>
                <a:cs typeface="Calibri"/>
                <a:sym typeface="Calibri"/>
              </a:rPr>
              <a:t> £957,100</a:t>
            </a:r>
            <a:endParaRPr sz="1100"/>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Google Shape;675;p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76" name="Google Shape;676;p87"/>
          <p:cNvSpPr/>
          <p:nvPr/>
        </p:nvSpPr>
        <p:spPr>
          <a:xfrm>
            <a:off x="0" y="4177296"/>
            <a:ext cx="9144000" cy="966205"/>
          </a:xfrm>
          <a:prstGeom prst="rect">
            <a:avLst/>
          </a:prstGeom>
          <a:solidFill>
            <a:schemeClr val="dk1">
              <a:alpha val="509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87"/>
          <p:cNvSpPr txBox="1"/>
          <p:nvPr/>
        </p:nvSpPr>
        <p:spPr>
          <a:xfrm>
            <a:off x="155659" y="4441372"/>
            <a:ext cx="8679583" cy="702129"/>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2800"/>
              <a:buFont typeface="Arial"/>
              <a:buNone/>
            </a:pPr>
            <a:r>
              <a:rPr b="1" lang="en-GB" sz="2800">
                <a:solidFill>
                  <a:schemeClr val="lt1"/>
                </a:solidFill>
                <a:latin typeface="Arial"/>
                <a:ea typeface="Arial"/>
                <a:cs typeface="Arial"/>
                <a:sym typeface="Arial"/>
              </a:rPr>
              <a:t>Global Challenge Research Fund - Overview</a:t>
            </a:r>
            <a:endParaRPr b="1" sz="1800">
              <a:solidFill>
                <a:schemeClr val="lt1"/>
              </a:solidFill>
              <a:latin typeface="Arial"/>
              <a:ea typeface="Arial"/>
              <a:cs typeface="Arial"/>
              <a:sym typeface="Arial"/>
            </a:endParaRPr>
          </a:p>
        </p:txBody>
      </p:sp>
      <p:pic>
        <p:nvPicPr>
          <p:cNvPr id="678" name="Google Shape;678;p87"/>
          <p:cNvPicPr preferRelativeResize="0"/>
          <p:nvPr/>
        </p:nvPicPr>
        <p:blipFill rotWithShape="1">
          <a:blip r:embed="rId4">
            <a:alphaModFix/>
          </a:blip>
          <a:srcRect b="0" l="0" r="0" t="0"/>
          <a:stretch/>
        </p:blipFill>
        <p:spPr>
          <a:xfrm>
            <a:off x="7123500" y="325816"/>
            <a:ext cx="1711742" cy="4809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8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Global Challenge Research Fund– some basics</a:t>
            </a:r>
            <a:endParaRPr sz="1100"/>
          </a:p>
        </p:txBody>
      </p:sp>
      <p:sp>
        <p:nvSpPr>
          <p:cNvPr id="684" name="Google Shape;684;p88"/>
          <p:cNvSpPr/>
          <p:nvPr/>
        </p:nvSpPr>
        <p:spPr>
          <a:xfrm>
            <a:off x="472965" y="1049291"/>
            <a:ext cx="7895372" cy="500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685" name="Google Shape;685;p88"/>
          <p:cNvPicPr preferRelativeResize="0"/>
          <p:nvPr/>
        </p:nvPicPr>
        <p:blipFill rotWithShape="1">
          <a:blip r:embed="rId3">
            <a:alphaModFix/>
          </a:blip>
          <a:srcRect b="0" l="0" r="0" t="0"/>
          <a:stretch/>
        </p:blipFill>
        <p:spPr>
          <a:xfrm>
            <a:off x="599408" y="3778819"/>
            <a:ext cx="1343025" cy="895350"/>
          </a:xfrm>
          <a:prstGeom prst="rect">
            <a:avLst/>
          </a:prstGeom>
          <a:noFill/>
          <a:ln>
            <a:noFill/>
          </a:ln>
        </p:spPr>
      </p:pic>
      <p:sp>
        <p:nvSpPr>
          <p:cNvPr id="686" name="Google Shape;686;p88"/>
          <p:cNvSpPr txBox="1"/>
          <p:nvPr/>
        </p:nvSpPr>
        <p:spPr>
          <a:xfrm>
            <a:off x="599410" y="1521925"/>
            <a:ext cx="1454981" cy="328059"/>
          </a:xfrm>
          <a:prstGeom prst="rect">
            <a:avLst/>
          </a:prstGeom>
          <a:solidFill>
            <a:srgbClr val="0070C0"/>
          </a:solidFill>
          <a:ln cap="flat" cmpd="sng" w="12700">
            <a:solidFill>
              <a:schemeClr val="dk1"/>
            </a:solidFill>
            <a:prstDash val="solid"/>
            <a:round/>
            <a:headEnd len="sm" w="sm" type="none"/>
            <a:tailEnd len="sm" w="sm" type="none"/>
          </a:ln>
        </p:spPr>
        <p:txBody>
          <a:bodyPr anchorCtr="0" anchor="ctr" bIns="45725" lIns="91425" spcFirstLastPara="1" rIns="91425" wrap="square" tIns="45725">
            <a:noAutofit/>
          </a:bodyPr>
          <a:lstStyle/>
          <a:p>
            <a:pPr indent="0" lvl="0" marL="0" marR="0" rtl="0" algn="ctr">
              <a:spcBef>
                <a:spcPts val="0"/>
              </a:spcBef>
              <a:spcAft>
                <a:spcPts val="0"/>
              </a:spcAft>
              <a:buClr>
                <a:srgbClr val="FFFFFF"/>
              </a:buClr>
              <a:buSzPts val="1400"/>
              <a:buFont typeface="Calibri"/>
              <a:buNone/>
            </a:pPr>
            <a:r>
              <a:rPr b="1" lang="en-GB" sz="1400">
                <a:solidFill>
                  <a:srgbClr val="FFFFFF"/>
                </a:solidFill>
                <a:latin typeface="Calibri"/>
                <a:ea typeface="Calibri"/>
                <a:cs typeface="Calibri"/>
                <a:sym typeface="Calibri"/>
              </a:rPr>
              <a:t>Established</a:t>
            </a:r>
            <a:endParaRPr sz="1100"/>
          </a:p>
        </p:txBody>
      </p:sp>
      <p:sp>
        <p:nvSpPr>
          <p:cNvPr id="687" name="Google Shape;687;p88"/>
          <p:cNvSpPr txBox="1"/>
          <p:nvPr/>
        </p:nvSpPr>
        <p:spPr>
          <a:xfrm>
            <a:off x="2370473" y="1521925"/>
            <a:ext cx="2634454" cy="328059"/>
          </a:xfrm>
          <a:prstGeom prst="rect">
            <a:avLst/>
          </a:prstGeom>
          <a:solidFill>
            <a:srgbClr val="C5D8F1"/>
          </a:solidFill>
          <a:ln cap="flat" cmpd="sng" w="127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1" i="0" lang="en-GB" sz="1400" u="none" cap="none" strike="noStrike">
                <a:solidFill>
                  <a:srgbClr val="000000"/>
                </a:solidFill>
                <a:latin typeface="Calibri"/>
                <a:ea typeface="Calibri"/>
                <a:cs typeface="Calibri"/>
                <a:sym typeface="Calibri"/>
              </a:rPr>
              <a:t>2016</a:t>
            </a:r>
            <a:endParaRPr sz="1100"/>
          </a:p>
          <a:p>
            <a:pPr indent="0" lvl="0" marL="0" marR="0" rtl="0" algn="ctr">
              <a:lnSpc>
                <a:spcPct val="100000"/>
              </a:lnSpc>
              <a:spcBef>
                <a:spcPts val="0"/>
              </a:spcBef>
              <a:spcAft>
                <a:spcPts val="0"/>
              </a:spcAft>
              <a:buClr>
                <a:srgbClr val="000000"/>
              </a:buClr>
              <a:buSzPts val="2200"/>
              <a:buFont typeface="Calibri"/>
              <a:buNone/>
            </a:pPr>
            <a:r>
              <a:t/>
            </a:r>
            <a:endParaRPr b="0" i="0" sz="2200" u="none" cap="none" strike="noStrike">
              <a:solidFill>
                <a:srgbClr val="000000"/>
              </a:solidFill>
              <a:latin typeface="Calibri"/>
              <a:ea typeface="Calibri"/>
              <a:cs typeface="Calibri"/>
              <a:sym typeface="Calibri"/>
            </a:endParaRPr>
          </a:p>
        </p:txBody>
      </p:sp>
      <p:sp>
        <p:nvSpPr>
          <p:cNvPr id="688" name="Google Shape;688;p88"/>
          <p:cNvSpPr txBox="1"/>
          <p:nvPr/>
        </p:nvSpPr>
        <p:spPr>
          <a:xfrm>
            <a:off x="599410" y="2044544"/>
            <a:ext cx="1454981" cy="328059"/>
          </a:xfrm>
          <a:prstGeom prst="rect">
            <a:avLst/>
          </a:prstGeom>
          <a:solidFill>
            <a:srgbClr val="0070C0"/>
          </a:solidFill>
          <a:ln cap="flat" cmpd="sng" w="12700">
            <a:solidFill>
              <a:schemeClr val="dk1"/>
            </a:solidFill>
            <a:prstDash val="solid"/>
            <a:round/>
            <a:headEnd len="sm" w="sm" type="none"/>
            <a:tailEnd len="sm" w="sm" type="none"/>
          </a:ln>
        </p:spPr>
        <p:txBody>
          <a:bodyPr anchorCtr="0" anchor="ctr" bIns="45725" lIns="91425" spcFirstLastPara="1" rIns="91425" wrap="square" tIns="45725">
            <a:noAutofit/>
          </a:bodyPr>
          <a:lstStyle/>
          <a:p>
            <a:pPr indent="0" lvl="0" marL="0" marR="0" rtl="0" algn="ctr">
              <a:spcBef>
                <a:spcPts val="0"/>
              </a:spcBef>
              <a:spcAft>
                <a:spcPts val="0"/>
              </a:spcAft>
              <a:buClr>
                <a:srgbClr val="FFFFFF"/>
              </a:buClr>
              <a:buSzPts val="1400"/>
              <a:buFont typeface="Calibri"/>
              <a:buNone/>
            </a:pPr>
            <a:r>
              <a:rPr b="1" lang="en-GB" sz="1400">
                <a:solidFill>
                  <a:srgbClr val="FFFFFF"/>
                </a:solidFill>
                <a:latin typeface="Calibri"/>
                <a:ea typeface="Calibri"/>
                <a:cs typeface="Calibri"/>
                <a:sym typeface="Calibri"/>
              </a:rPr>
              <a:t>Funds available</a:t>
            </a:r>
            <a:endParaRPr sz="1100"/>
          </a:p>
        </p:txBody>
      </p:sp>
      <p:sp>
        <p:nvSpPr>
          <p:cNvPr id="689" name="Google Shape;689;p88"/>
          <p:cNvSpPr txBox="1"/>
          <p:nvPr/>
        </p:nvSpPr>
        <p:spPr>
          <a:xfrm>
            <a:off x="2370473" y="2044564"/>
            <a:ext cx="2634454" cy="328059"/>
          </a:xfrm>
          <a:prstGeom prst="rect">
            <a:avLst/>
          </a:prstGeom>
          <a:solidFill>
            <a:srgbClr val="C5D8F1"/>
          </a:solidFill>
          <a:ln cap="flat" cmpd="sng" w="127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1" i="0" lang="en-GB" sz="1400" u="none" cap="none" strike="noStrike">
                <a:solidFill>
                  <a:srgbClr val="000000"/>
                </a:solidFill>
                <a:latin typeface="Calibri"/>
                <a:ea typeface="Calibri"/>
                <a:cs typeface="Calibri"/>
                <a:sym typeface="Calibri"/>
              </a:rPr>
              <a:t>£1.5 billion</a:t>
            </a:r>
            <a:endParaRPr b="0" i="0" sz="1400" u="none" cap="none" strike="noStrike">
              <a:solidFill>
                <a:srgbClr val="000000"/>
              </a:solidFill>
              <a:latin typeface="Calibri"/>
              <a:ea typeface="Calibri"/>
              <a:cs typeface="Calibri"/>
              <a:sym typeface="Calibri"/>
            </a:endParaRPr>
          </a:p>
        </p:txBody>
      </p:sp>
      <p:sp>
        <p:nvSpPr>
          <p:cNvPr id="690" name="Google Shape;690;p88"/>
          <p:cNvSpPr txBox="1"/>
          <p:nvPr/>
        </p:nvSpPr>
        <p:spPr>
          <a:xfrm>
            <a:off x="599410" y="2559392"/>
            <a:ext cx="1454981" cy="328059"/>
          </a:xfrm>
          <a:prstGeom prst="rect">
            <a:avLst/>
          </a:prstGeom>
          <a:solidFill>
            <a:srgbClr val="0070C0"/>
          </a:solidFill>
          <a:ln cap="flat" cmpd="sng" w="12700">
            <a:solidFill>
              <a:schemeClr val="dk1"/>
            </a:solidFill>
            <a:prstDash val="solid"/>
            <a:round/>
            <a:headEnd len="sm" w="sm" type="none"/>
            <a:tailEnd len="sm" w="sm" type="none"/>
          </a:ln>
        </p:spPr>
        <p:txBody>
          <a:bodyPr anchorCtr="0" anchor="ctr" bIns="45725" lIns="91425" spcFirstLastPara="1" rIns="91425" wrap="square" tIns="45725">
            <a:noAutofit/>
          </a:bodyPr>
          <a:lstStyle/>
          <a:p>
            <a:pPr indent="0" lvl="0" marL="0" marR="0" rtl="0" algn="ctr">
              <a:lnSpc>
                <a:spcPct val="80000"/>
              </a:lnSpc>
              <a:spcBef>
                <a:spcPts val="0"/>
              </a:spcBef>
              <a:spcAft>
                <a:spcPts val="0"/>
              </a:spcAft>
              <a:buClr>
                <a:srgbClr val="FFFFFF"/>
              </a:buClr>
              <a:buSzPts val="1000"/>
              <a:buFont typeface="Calibri"/>
              <a:buNone/>
            </a:pPr>
            <a:r>
              <a:rPr b="1" lang="en-GB" sz="1000">
                <a:solidFill>
                  <a:srgbClr val="FFFFFF"/>
                </a:solidFill>
                <a:latin typeface="Calibri"/>
                <a:ea typeface="Calibri"/>
                <a:cs typeface="Calibri"/>
                <a:sym typeface="Calibri"/>
              </a:rPr>
              <a:t>Classification of funds</a:t>
            </a:r>
            <a:endParaRPr sz="1100"/>
          </a:p>
        </p:txBody>
      </p:sp>
      <p:sp>
        <p:nvSpPr>
          <p:cNvPr id="691" name="Google Shape;691;p88"/>
          <p:cNvSpPr txBox="1"/>
          <p:nvPr/>
        </p:nvSpPr>
        <p:spPr>
          <a:xfrm>
            <a:off x="2370473" y="2559392"/>
            <a:ext cx="2634454" cy="328059"/>
          </a:xfrm>
          <a:prstGeom prst="rect">
            <a:avLst/>
          </a:prstGeom>
          <a:solidFill>
            <a:srgbClr val="C5D8F1"/>
          </a:solidFill>
          <a:ln cap="flat" cmpd="sng" w="127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1" i="0" lang="en-GB" sz="1400" u="none" cap="none" strike="noStrike">
                <a:solidFill>
                  <a:srgbClr val="000000"/>
                </a:solidFill>
                <a:latin typeface="Calibri"/>
                <a:ea typeface="Calibri"/>
                <a:cs typeface="Calibri"/>
                <a:sym typeface="Calibri"/>
              </a:rPr>
              <a:t>Official Development Assistance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Global Challenge Research fund – some basics</a:t>
            </a:r>
            <a:endParaRPr sz="1100"/>
          </a:p>
        </p:txBody>
      </p:sp>
      <p:sp>
        <p:nvSpPr>
          <p:cNvPr id="697" name="Google Shape;697;p89"/>
          <p:cNvSpPr/>
          <p:nvPr/>
        </p:nvSpPr>
        <p:spPr>
          <a:xfrm>
            <a:off x="472965" y="1049291"/>
            <a:ext cx="7895372" cy="500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698" name="Google Shape;698;p89"/>
          <p:cNvPicPr preferRelativeResize="0"/>
          <p:nvPr/>
        </p:nvPicPr>
        <p:blipFill rotWithShape="1">
          <a:blip r:embed="rId3">
            <a:alphaModFix/>
          </a:blip>
          <a:srcRect b="0" l="0" r="0" t="0"/>
          <a:stretch/>
        </p:blipFill>
        <p:spPr>
          <a:xfrm>
            <a:off x="759997" y="3331144"/>
            <a:ext cx="1343025" cy="895350"/>
          </a:xfrm>
          <a:prstGeom prst="rect">
            <a:avLst/>
          </a:prstGeom>
          <a:noFill/>
          <a:ln>
            <a:noFill/>
          </a:ln>
        </p:spPr>
      </p:pic>
      <p:sp>
        <p:nvSpPr>
          <p:cNvPr id="699" name="Google Shape;699;p89"/>
          <p:cNvSpPr txBox="1"/>
          <p:nvPr/>
        </p:nvSpPr>
        <p:spPr>
          <a:xfrm>
            <a:off x="548641" y="1139987"/>
            <a:ext cx="1500877" cy="673284"/>
          </a:xfrm>
          <a:prstGeom prst="rect">
            <a:avLst/>
          </a:prstGeom>
          <a:solidFill>
            <a:srgbClr val="0070C0"/>
          </a:solidFill>
          <a:ln cap="flat" cmpd="sng" w="12700">
            <a:solidFill>
              <a:schemeClr val="dk1"/>
            </a:solidFill>
            <a:prstDash val="solid"/>
            <a:round/>
            <a:headEnd len="sm" w="sm" type="none"/>
            <a:tailEnd len="sm" w="sm" type="none"/>
          </a:ln>
        </p:spPr>
        <p:txBody>
          <a:bodyPr anchorCtr="0" anchor="ctr" bIns="45725" lIns="91425" spcFirstLastPara="1" rIns="91425" wrap="square" tIns="45725">
            <a:noAutofit/>
          </a:bodyPr>
          <a:lstStyle/>
          <a:p>
            <a:pPr indent="0" lvl="0" marL="0" marR="0" rtl="0" algn="ctr">
              <a:spcBef>
                <a:spcPts val="0"/>
              </a:spcBef>
              <a:spcAft>
                <a:spcPts val="0"/>
              </a:spcAft>
              <a:buClr>
                <a:srgbClr val="FFFFFF"/>
              </a:buClr>
              <a:buSzPts val="1600"/>
              <a:buFont typeface="Calibri"/>
              <a:buNone/>
            </a:pPr>
            <a:r>
              <a:rPr b="1" lang="en-GB" sz="1600">
                <a:solidFill>
                  <a:srgbClr val="FFFFFF"/>
                </a:solidFill>
                <a:latin typeface="Calibri"/>
                <a:ea typeface="Calibri"/>
                <a:cs typeface="Calibri"/>
                <a:sym typeface="Calibri"/>
              </a:rPr>
              <a:t>Administration</a:t>
            </a:r>
            <a:endParaRPr sz="1100"/>
          </a:p>
        </p:txBody>
      </p:sp>
      <p:sp>
        <p:nvSpPr>
          <p:cNvPr id="700" name="Google Shape;700;p89"/>
          <p:cNvSpPr txBox="1"/>
          <p:nvPr/>
        </p:nvSpPr>
        <p:spPr>
          <a:xfrm>
            <a:off x="2663128" y="1139987"/>
            <a:ext cx="4898015" cy="667132"/>
          </a:xfrm>
          <a:prstGeom prst="rect">
            <a:avLst/>
          </a:prstGeom>
          <a:solidFill>
            <a:srgbClr val="C5D8F1"/>
          </a:solidFill>
          <a:ln cap="flat" cmpd="sng" w="127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Calibri"/>
              <a:buNone/>
            </a:pPr>
            <a:r>
              <a:rPr b="0" i="0" lang="en-GB" sz="1600" u="none" cap="none" strike="noStrike">
                <a:solidFill>
                  <a:srgbClr val="000000"/>
                </a:solidFill>
                <a:latin typeface="Calibri"/>
                <a:ea typeface="Calibri"/>
                <a:cs typeface="Calibri"/>
                <a:sym typeface="Calibri"/>
              </a:rPr>
              <a:t>Administered through delivery partners including the Research Councils and national academies</a:t>
            </a:r>
            <a:endParaRPr b="0" i="0" sz="1600" u="none" cap="none" strike="noStrike">
              <a:solidFill>
                <a:srgbClr val="000000"/>
              </a:solidFill>
              <a:latin typeface="Calibri"/>
              <a:ea typeface="Calibri"/>
              <a:cs typeface="Calibri"/>
              <a:sym typeface="Calibri"/>
            </a:endParaRPr>
          </a:p>
        </p:txBody>
      </p:sp>
      <p:sp>
        <p:nvSpPr>
          <p:cNvPr id="701" name="Google Shape;701;p89"/>
          <p:cNvSpPr txBox="1"/>
          <p:nvPr/>
        </p:nvSpPr>
        <p:spPr>
          <a:xfrm>
            <a:off x="548641" y="2324970"/>
            <a:ext cx="1500877" cy="607885"/>
          </a:xfrm>
          <a:prstGeom prst="rect">
            <a:avLst/>
          </a:prstGeom>
          <a:solidFill>
            <a:srgbClr val="0070C0"/>
          </a:solidFill>
          <a:ln cap="flat" cmpd="sng" w="12700">
            <a:solidFill>
              <a:schemeClr val="dk1"/>
            </a:solidFill>
            <a:prstDash val="solid"/>
            <a:round/>
            <a:headEnd len="sm" w="sm" type="none"/>
            <a:tailEnd len="sm" w="sm" type="none"/>
          </a:ln>
        </p:spPr>
        <p:txBody>
          <a:bodyPr anchorCtr="0" anchor="ctr" bIns="45725" lIns="91425" spcFirstLastPara="1" rIns="91425" wrap="square" tIns="45725">
            <a:noAutofit/>
          </a:bodyPr>
          <a:lstStyle/>
          <a:p>
            <a:pPr indent="0" lvl="0" marL="0" marR="0" rtl="0" algn="ctr">
              <a:spcBef>
                <a:spcPts val="0"/>
              </a:spcBef>
              <a:spcAft>
                <a:spcPts val="0"/>
              </a:spcAft>
              <a:buClr>
                <a:srgbClr val="FFFFFF"/>
              </a:buClr>
              <a:buSzPts val="1600"/>
              <a:buFont typeface="Calibri"/>
              <a:buNone/>
            </a:pPr>
            <a:r>
              <a:rPr b="1" lang="en-GB" sz="1600">
                <a:solidFill>
                  <a:srgbClr val="FFFFFF"/>
                </a:solidFill>
                <a:latin typeface="Calibri"/>
                <a:ea typeface="Calibri"/>
                <a:cs typeface="Calibri"/>
                <a:sym typeface="Calibri"/>
              </a:rPr>
              <a:t>Work that is supported</a:t>
            </a:r>
            <a:endParaRPr sz="1100"/>
          </a:p>
        </p:txBody>
      </p:sp>
      <p:sp>
        <p:nvSpPr>
          <p:cNvPr id="702" name="Google Shape;702;p89"/>
          <p:cNvSpPr txBox="1"/>
          <p:nvPr/>
        </p:nvSpPr>
        <p:spPr>
          <a:xfrm>
            <a:off x="2663128" y="1912108"/>
            <a:ext cx="4898015" cy="2314386"/>
          </a:xfrm>
          <a:prstGeom prst="rect">
            <a:avLst/>
          </a:prstGeom>
          <a:solidFill>
            <a:srgbClr val="C5D8F1"/>
          </a:solidFill>
          <a:ln cap="flat" cmpd="sng" w="127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Calibri"/>
              <a:buNone/>
            </a:pPr>
            <a:r>
              <a:rPr b="0" i="0" lang="en-GB" sz="1600" u="none" cap="none" strike="noStrike">
                <a:solidFill>
                  <a:srgbClr val="000000"/>
                </a:solidFill>
                <a:latin typeface="Calibri"/>
                <a:ea typeface="Calibri"/>
                <a:cs typeface="Calibri"/>
                <a:sym typeface="Calibri"/>
              </a:rPr>
              <a:t>Supporting cutting-edge research that addresses the challenges faced by LMIC countries through: </a:t>
            </a:r>
            <a:endParaRPr sz="1100"/>
          </a:p>
          <a:p>
            <a:pPr indent="0" lvl="0" marL="0" marR="0" rtl="0" algn="ctr">
              <a:lnSpc>
                <a:spcPct val="100000"/>
              </a:lnSpc>
              <a:spcBef>
                <a:spcPts val="0"/>
              </a:spcBef>
              <a:spcAft>
                <a:spcPts val="0"/>
              </a:spcAft>
              <a:buClr>
                <a:srgbClr val="000000"/>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Calibri"/>
              <a:buNone/>
            </a:pPr>
            <a:r>
              <a:rPr b="0" i="0" lang="en-GB" sz="1600" u="none" cap="none" strike="noStrike">
                <a:solidFill>
                  <a:srgbClr val="000000"/>
                </a:solidFill>
                <a:latin typeface="Calibri"/>
                <a:ea typeface="Calibri"/>
                <a:cs typeface="Calibri"/>
                <a:sym typeface="Calibri"/>
              </a:rPr>
              <a:t> - challenge-led disciplinary and interdisciplinary research</a:t>
            </a:r>
            <a:endParaRPr sz="1100"/>
          </a:p>
          <a:p>
            <a:pPr indent="0" lvl="0" marL="0" marR="0" rtl="0" algn="ctr">
              <a:lnSpc>
                <a:spcPct val="100000"/>
              </a:lnSpc>
              <a:spcBef>
                <a:spcPts val="0"/>
              </a:spcBef>
              <a:spcAft>
                <a:spcPts val="0"/>
              </a:spcAft>
              <a:buClr>
                <a:srgbClr val="000000"/>
              </a:buClr>
              <a:buSzPts val="1600"/>
              <a:buFont typeface="Calibri"/>
              <a:buNone/>
            </a:pPr>
            <a:r>
              <a:rPr b="0" i="0" lang="en-GB" sz="1600" u="none" cap="none" strike="noStrike">
                <a:solidFill>
                  <a:srgbClr val="000000"/>
                </a:solidFill>
                <a:latin typeface="Calibri"/>
                <a:ea typeface="Calibri"/>
                <a:cs typeface="Calibri"/>
                <a:sym typeface="Calibri"/>
              </a:rPr>
              <a:t>- strengthening capacity for research and innovation within both the UK and LMIC countries</a:t>
            </a:r>
            <a:endParaRPr sz="1100"/>
          </a:p>
          <a:p>
            <a:pPr indent="0" lvl="0" marL="0" marR="0" rtl="0" algn="ctr">
              <a:lnSpc>
                <a:spcPct val="100000"/>
              </a:lnSpc>
              <a:spcBef>
                <a:spcPts val="0"/>
              </a:spcBef>
              <a:spcAft>
                <a:spcPts val="0"/>
              </a:spcAft>
              <a:buClr>
                <a:srgbClr val="000000"/>
              </a:buClr>
              <a:buSzPts val="1600"/>
              <a:buFont typeface="Calibri"/>
              <a:buNone/>
            </a:pPr>
            <a:r>
              <a:rPr b="0" i="0" lang="en-GB" sz="1600" u="none" cap="none" strike="noStrike">
                <a:solidFill>
                  <a:srgbClr val="000000"/>
                </a:solidFill>
                <a:latin typeface="Calibri"/>
                <a:ea typeface="Calibri"/>
                <a:cs typeface="Calibri"/>
                <a:sym typeface="Calibri"/>
              </a:rPr>
              <a:t>- providing an agile response to emergencies where there is an urgent research need</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GCRF– delivery partners</a:t>
            </a:r>
            <a:endParaRPr sz="1100"/>
          </a:p>
        </p:txBody>
      </p:sp>
      <p:sp>
        <p:nvSpPr>
          <p:cNvPr id="709" name="Google Shape;709;p90"/>
          <p:cNvSpPr/>
          <p:nvPr/>
        </p:nvSpPr>
        <p:spPr>
          <a:xfrm>
            <a:off x="472965" y="1049291"/>
            <a:ext cx="7895372" cy="500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710" name="Google Shape;710;p90"/>
          <p:cNvPicPr preferRelativeResize="0"/>
          <p:nvPr/>
        </p:nvPicPr>
        <p:blipFill rotWithShape="1">
          <a:blip r:embed="rId3">
            <a:alphaModFix/>
          </a:blip>
          <a:srcRect b="0" l="0" r="0" t="0"/>
          <a:stretch/>
        </p:blipFill>
        <p:spPr>
          <a:xfrm>
            <a:off x="681070" y="1000039"/>
            <a:ext cx="6496133" cy="2947647"/>
          </a:xfrm>
          <a:prstGeom prst="rect">
            <a:avLst/>
          </a:prstGeom>
          <a:noFill/>
          <a:ln>
            <a:noFill/>
          </a:ln>
        </p:spPr>
      </p:pic>
      <p:sp>
        <p:nvSpPr>
          <p:cNvPr id="711" name="Google Shape;711;p90"/>
          <p:cNvSpPr/>
          <p:nvPr/>
        </p:nvSpPr>
        <p:spPr>
          <a:xfrm>
            <a:off x="472965" y="4275664"/>
            <a:ext cx="1883670"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Link to RCUK GCRF page</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1"/>
          <p:cNvSpPr txBox="1"/>
          <p:nvPr>
            <p:ph type="title"/>
          </p:nvPr>
        </p:nvSpPr>
        <p:spPr>
          <a:xfrm>
            <a:off x="272390" y="158059"/>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GCRF– the challenges</a:t>
            </a:r>
            <a:endParaRPr sz="1100"/>
          </a:p>
        </p:txBody>
      </p:sp>
      <p:sp>
        <p:nvSpPr>
          <p:cNvPr id="717" name="Google Shape;717;p91"/>
          <p:cNvSpPr/>
          <p:nvPr/>
        </p:nvSpPr>
        <p:spPr>
          <a:xfrm>
            <a:off x="472965" y="1049291"/>
            <a:ext cx="7895372" cy="500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718" name="Google Shape;718;p91"/>
          <p:cNvPicPr preferRelativeResize="0"/>
          <p:nvPr/>
        </p:nvPicPr>
        <p:blipFill rotWithShape="1">
          <a:blip r:embed="rId3">
            <a:alphaModFix/>
          </a:blip>
          <a:srcRect b="0" l="0" r="0" t="0"/>
          <a:stretch/>
        </p:blipFill>
        <p:spPr>
          <a:xfrm>
            <a:off x="873758" y="863930"/>
            <a:ext cx="7494579" cy="427957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9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GCRF– Linked to Sustainability Development </a:t>
            </a:r>
            <a:br>
              <a:rPr b="0" i="0" lang="en-GB" sz="3300" u="none" cap="none" strike="noStrike">
                <a:solidFill>
                  <a:schemeClr val="dk1"/>
                </a:solidFill>
                <a:latin typeface="Calibri"/>
                <a:ea typeface="Calibri"/>
                <a:cs typeface="Calibri"/>
                <a:sym typeface="Calibri"/>
              </a:rPr>
            </a:br>
            <a:r>
              <a:rPr b="0" i="0" lang="en-GB" sz="3300" u="none" cap="none" strike="noStrike">
                <a:solidFill>
                  <a:schemeClr val="dk1"/>
                </a:solidFill>
                <a:latin typeface="Calibri"/>
                <a:ea typeface="Calibri"/>
                <a:cs typeface="Calibri"/>
                <a:sym typeface="Calibri"/>
              </a:rPr>
              <a:t>Goals (SDGs)</a:t>
            </a:r>
            <a:endParaRPr sz="1100"/>
          </a:p>
        </p:txBody>
      </p:sp>
      <p:sp>
        <p:nvSpPr>
          <p:cNvPr id="724" name="Google Shape;724;p92"/>
          <p:cNvSpPr/>
          <p:nvPr/>
        </p:nvSpPr>
        <p:spPr>
          <a:xfrm>
            <a:off x="472965" y="1049291"/>
            <a:ext cx="7895372" cy="500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725" name="Google Shape;725;p92"/>
          <p:cNvPicPr preferRelativeResize="0"/>
          <p:nvPr/>
        </p:nvPicPr>
        <p:blipFill rotWithShape="1">
          <a:blip r:embed="rId3">
            <a:alphaModFix/>
          </a:blip>
          <a:srcRect b="0" l="0" r="0" t="0"/>
          <a:stretch/>
        </p:blipFill>
        <p:spPr>
          <a:xfrm>
            <a:off x="419634" y="1261241"/>
            <a:ext cx="6358207" cy="3284592"/>
          </a:xfrm>
          <a:prstGeom prst="rect">
            <a:avLst/>
          </a:prstGeom>
          <a:noFill/>
          <a:ln>
            <a:noFill/>
          </a:ln>
        </p:spPr>
      </p:pic>
      <p:sp>
        <p:nvSpPr>
          <p:cNvPr id="726" name="Google Shape;726;p92"/>
          <p:cNvSpPr txBox="1"/>
          <p:nvPr/>
        </p:nvSpPr>
        <p:spPr>
          <a:xfrm>
            <a:off x="519211" y="4545833"/>
            <a:ext cx="3901440" cy="597667"/>
          </a:xfrm>
          <a:prstGeom prst="rect">
            <a:avLst/>
          </a:prstGeom>
          <a:noFill/>
          <a:ln>
            <a:noFill/>
          </a:ln>
        </p:spPr>
        <p:txBody>
          <a:bodyPr anchorCtr="0" anchor="ctr" bIns="44450" lIns="90500" spcFirstLastPara="1" rIns="90500" wrap="square" tIns="44450">
            <a:noAutofit/>
          </a:bodyPr>
          <a:lstStyle/>
          <a:p>
            <a:pPr indent="0" lvl="0" marL="0" marR="0" rtl="0" algn="l">
              <a:spcBef>
                <a:spcPts val="0"/>
              </a:spcBef>
              <a:spcAft>
                <a:spcPts val="0"/>
              </a:spcAft>
              <a:buNone/>
            </a:pPr>
            <a:r>
              <a:rPr b="1" lang="en-GB" sz="2000">
                <a:solidFill>
                  <a:schemeClr val="dk1"/>
                </a:solidFill>
                <a:latin typeface="Arial"/>
                <a:ea typeface="Arial"/>
                <a:cs typeface="Arial"/>
                <a:sym typeface="Arial"/>
              </a:rPr>
              <a:t>And the UK Aid Strategy</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93"/>
          <p:cNvSpPr txBox="1"/>
          <p:nvPr>
            <p:ph type="title"/>
          </p:nvPr>
        </p:nvSpPr>
        <p:spPr>
          <a:xfrm>
            <a:off x="286568" y="281653"/>
            <a:ext cx="7886700" cy="718937"/>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HELP Project Aims</a:t>
            </a:r>
            <a:endParaRPr sz="1100"/>
          </a:p>
        </p:txBody>
      </p:sp>
      <p:sp>
        <p:nvSpPr>
          <p:cNvPr id="732" name="Google Shape;732;p93"/>
          <p:cNvSpPr txBox="1"/>
          <p:nvPr>
            <p:ph idx="1" type="body"/>
          </p:nvPr>
        </p:nvSpPr>
        <p:spPr>
          <a:xfrm>
            <a:off x="286568" y="1251688"/>
            <a:ext cx="5493845" cy="326350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b="0" i="0" lang="en-GB" sz="1800" u="none" cap="none" strike="noStrike">
                <a:solidFill>
                  <a:schemeClr val="dk1"/>
                </a:solidFill>
                <a:latin typeface="Calibri"/>
                <a:ea typeface="Calibri"/>
                <a:cs typeface="Calibri"/>
                <a:sym typeface="Calibri"/>
              </a:rPr>
              <a:t>... </a:t>
            </a:r>
            <a:r>
              <a:rPr b="1" i="0" lang="en-GB" sz="1800" u="none" cap="none" strike="noStrike">
                <a:solidFill>
                  <a:schemeClr val="dk1"/>
                </a:solidFill>
                <a:latin typeface="Calibri"/>
                <a:ea typeface="Calibri"/>
                <a:cs typeface="Calibri"/>
                <a:sym typeface="Calibri"/>
              </a:rPr>
              <a:t>implementation of safe and sustainable energy solutions for lighting, electrification, cooking, heating and cooling, and water and sanitation that promotes development and improves wellbeing in displaced communities</a:t>
            </a:r>
            <a:r>
              <a:rPr b="0" i="0" lang="en-GB"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1600"/>
              <a:buFont typeface="Arial"/>
              <a:buNone/>
            </a:pPr>
            <a:r>
              <a:rPr b="0" i="1" lang="en-GB" sz="1600" u="none" cap="none" strike="noStrike">
                <a:solidFill>
                  <a:schemeClr val="dk1"/>
                </a:solidFill>
                <a:latin typeface="Calibri"/>
                <a:ea typeface="Calibri"/>
                <a:cs typeface="Calibri"/>
                <a:sym typeface="Calibri"/>
              </a:rPr>
              <a:t>and the associated ICT-based business processes that enable replication and scalability.</a:t>
            </a:r>
            <a:endParaRPr sz="1100"/>
          </a:p>
          <a:p>
            <a:pPr indent="-25400" lvl="0" marL="165100" marR="0" rtl="0" algn="l">
              <a:lnSpc>
                <a:spcPct val="90000"/>
              </a:lnSpc>
              <a:spcBef>
                <a:spcPts val="4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25400" lvl="0" marL="165100" marR="0" rtl="0" algn="l">
              <a:lnSpc>
                <a:spcPct val="90000"/>
              </a:lnSpc>
              <a:spcBef>
                <a:spcPts val="4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733" name="Google Shape;733;p93"/>
          <p:cNvSpPr txBox="1"/>
          <p:nvPr/>
        </p:nvSpPr>
        <p:spPr>
          <a:xfrm>
            <a:off x="5926540" y="2496877"/>
            <a:ext cx="2697652" cy="1661993"/>
          </a:xfrm>
          <a:prstGeom prst="rect">
            <a:avLst/>
          </a:prstGeom>
          <a:solidFill>
            <a:srgbClr val="E1EF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70C0"/>
                </a:solidFill>
                <a:latin typeface="Calibri"/>
                <a:ea typeface="Calibri"/>
                <a:cs typeface="Calibri"/>
                <a:sym typeface="Calibri"/>
              </a:rPr>
              <a:t>Introduce new principles for the design, procurement and provision of energy products and services</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93"/>
          <p:cNvSpPr txBox="1"/>
          <p:nvPr/>
        </p:nvSpPr>
        <p:spPr>
          <a:xfrm>
            <a:off x="5926540" y="1251688"/>
            <a:ext cx="2697652" cy="1107996"/>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B0F0"/>
                </a:solidFill>
                <a:latin typeface="Calibri"/>
                <a:ea typeface="Calibri"/>
                <a:cs typeface="Calibri"/>
                <a:sym typeface="Calibri"/>
              </a:rPr>
              <a:t>Increase the access to affordable and sustainable energy</a:t>
            </a:r>
            <a:endParaRPr b="1" sz="1800">
              <a:solidFill>
                <a:srgbClr val="00B0F0"/>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36342" y="138932"/>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GB" sz="3300" u="none" cap="none" strike="noStrike">
                <a:solidFill>
                  <a:schemeClr val="dk1"/>
                </a:solidFill>
                <a:latin typeface="Calibri"/>
                <a:ea typeface="Calibri"/>
                <a:cs typeface="Calibri"/>
                <a:sym typeface="Calibri"/>
              </a:rPr>
              <a:t>Human Challenges: Energy for Refugees</a:t>
            </a:r>
            <a:endParaRPr b="1" i="0" sz="3300" u="none" cap="none" strike="noStrike">
              <a:solidFill>
                <a:schemeClr val="dk1"/>
              </a:solidFill>
              <a:latin typeface="Calibri"/>
              <a:ea typeface="Calibri"/>
              <a:cs typeface="Calibri"/>
              <a:sym typeface="Calibri"/>
            </a:endParaRPr>
          </a:p>
        </p:txBody>
      </p:sp>
      <p:pic>
        <p:nvPicPr>
          <p:cNvPr id="187" name="Google Shape;187;p31"/>
          <p:cNvPicPr preferRelativeResize="0"/>
          <p:nvPr/>
        </p:nvPicPr>
        <p:blipFill rotWithShape="1">
          <a:blip r:embed="rId3">
            <a:alphaModFix/>
          </a:blip>
          <a:srcRect b="30127" l="14023" r="33380" t="13502"/>
          <a:stretch/>
        </p:blipFill>
        <p:spPr>
          <a:xfrm>
            <a:off x="1660063" y="770929"/>
            <a:ext cx="5823874" cy="44108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9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Project Objectives</a:t>
            </a:r>
            <a:endParaRPr sz="1100"/>
          </a:p>
        </p:txBody>
      </p:sp>
      <p:sp>
        <p:nvSpPr>
          <p:cNvPr id="741" name="Google Shape;741;p94"/>
          <p:cNvSpPr txBox="1"/>
          <p:nvPr/>
        </p:nvSpPr>
        <p:spPr>
          <a:xfrm>
            <a:off x="628650" y="1205166"/>
            <a:ext cx="3677935" cy="1107996"/>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Expand the evidence base upon which decisions about demand for energy services are made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94"/>
          <p:cNvSpPr txBox="1"/>
          <p:nvPr/>
        </p:nvSpPr>
        <p:spPr>
          <a:xfrm>
            <a:off x="4716950" y="1236591"/>
            <a:ext cx="3152775" cy="1107996"/>
          </a:xfrm>
          <a:prstGeom prst="rect">
            <a:avLst/>
          </a:prstGeom>
          <a:solidFill>
            <a:srgbClr val="E1EF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Translate research findings into 'design for displacement' protocols and prototypes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94"/>
          <p:cNvSpPr txBox="1"/>
          <p:nvPr/>
        </p:nvSpPr>
        <p:spPr>
          <a:xfrm>
            <a:off x="628650" y="2464609"/>
            <a:ext cx="3612050" cy="1661993"/>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Design, implement and monitor energy systems for 80 households that connects people, products, processes and policies in Rwanda and Nepal</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4" name="Google Shape;744;p94"/>
          <p:cNvSpPr txBox="1"/>
          <p:nvPr/>
        </p:nvSpPr>
        <p:spPr>
          <a:xfrm>
            <a:off x="4716950" y="2476337"/>
            <a:ext cx="3152775" cy="1661993"/>
          </a:xfrm>
          <a:prstGeom prst="rect">
            <a:avLst/>
          </a:prstGeom>
          <a:solidFill>
            <a:srgbClr val="DDEAF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Contribute to the scientific knowledge base on energy access, energy demand, energy provision and energy monitoring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95"/>
          <p:cNvSpPr txBox="1"/>
          <p:nvPr>
            <p:ph type="title"/>
          </p:nvPr>
        </p:nvSpPr>
        <p:spPr>
          <a:xfrm>
            <a:off x="299110" y="12243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Overall project concept</a:t>
            </a:r>
            <a:endParaRPr b="0" i="0" sz="3300" u="none" cap="none" strike="noStrike">
              <a:solidFill>
                <a:schemeClr val="dk1"/>
              </a:solidFill>
              <a:latin typeface="Calibri"/>
              <a:ea typeface="Calibri"/>
              <a:cs typeface="Calibri"/>
              <a:sym typeface="Calibri"/>
            </a:endParaRPr>
          </a:p>
        </p:txBody>
      </p:sp>
      <p:pic>
        <p:nvPicPr>
          <p:cNvPr id="750" name="Google Shape;750;p95"/>
          <p:cNvPicPr preferRelativeResize="0"/>
          <p:nvPr/>
        </p:nvPicPr>
        <p:blipFill rotWithShape="1">
          <a:blip r:embed="rId3">
            <a:alphaModFix/>
          </a:blip>
          <a:srcRect b="30127" l="14023" r="33380" t="13502"/>
          <a:stretch/>
        </p:blipFill>
        <p:spPr>
          <a:xfrm>
            <a:off x="1686783" y="732676"/>
            <a:ext cx="5823874" cy="44108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9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Project Delivery: Research Questions</a:t>
            </a:r>
            <a:endParaRPr sz="1100"/>
          </a:p>
        </p:txBody>
      </p:sp>
      <p:sp>
        <p:nvSpPr>
          <p:cNvPr id="756" name="Google Shape;756;p9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36550" lvl="0" marL="342900" marR="0" rtl="0" algn="l">
              <a:lnSpc>
                <a:spcPct val="80000"/>
              </a:lnSpc>
              <a:spcBef>
                <a:spcPts val="0"/>
              </a:spcBef>
              <a:spcAft>
                <a:spcPts val="0"/>
              </a:spcAft>
              <a:buClr>
                <a:schemeClr val="dk1"/>
              </a:buClr>
              <a:buSzPts val="1900"/>
              <a:buFont typeface="Calibri"/>
              <a:buAutoNum type="arabicPeriod"/>
            </a:pPr>
            <a:r>
              <a:rPr b="0" i="0" lang="en-GB" sz="1900" u="none" cap="none" strike="noStrike">
                <a:solidFill>
                  <a:schemeClr val="dk1"/>
                </a:solidFill>
                <a:latin typeface="Calibri"/>
                <a:ea typeface="Calibri"/>
                <a:cs typeface="Calibri"/>
                <a:sym typeface="Calibri"/>
              </a:rPr>
              <a:t>How do refugees use energy and what are their energy needs and aspirations? </a:t>
            </a:r>
            <a:br>
              <a:rPr b="0" i="0" lang="en-GB" sz="1900" u="none" cap="none" strike="noStrike">
                <a:solidFill>
                  <a:schemeClr val="dk1"/>
                </a:solidFill>
                <a:latin typeface="Calibri"/>
                <a:ea typeface="Calibri"/>
                <a:cs typeface="Calibri"/>
                <a:sym typeface="Calibri"/>
              </a:rPr>
            </a:br>
            <a:endParaRPr sz="1100"/>
          </a:p>
          <a:p>
            <a:pPr indent="-336550" lvl="0" marL="342900" marR="0" rtl="0" algn="l">
              <a:lnSpc>
                <a:spcPct val="80000"/>
              </a:lnSpc>
              <a:spcBef>
                <a:spcPts val="800"/>
              </a:spcBef>
              <a:spcAft>
                <a:spcPts val="0"/>
              </a:spcAft>
              <a:buClr>
                <a:schemeClr val="dk1"/>
              </a:buClr>
              <a:buSzPts val="1900"/>
              <a:buFont typeface="Calibri"/>
              <a:buAutoNum type="arabicPeriod"/>
            </a:pPr>
            <a:r>
              <a:rPr b="0" i="0" lang="en-GB" sz="1900" u="none" cap="none" strike="noStrike">
                <a:solidFill>
                  <a:schemeClr val="dk1"/>
                </a:solidFill>
                <a:latin typeface="Calibri"/>
                <a:ea typeface="Calibri"/>
                <a:cs typeface="Calibri"/>
                <a:sym typeface="Calibri"/>
              </a:rPr>
              <a:t>Based on the baseline survey of energy practice, how can displaced settlements be provided with energy (for cooking, lighting and power) in a sustainable manner to enable increases in health, well-being and productivity? </a:t>
            </a:r>
            <a:br>
              <a:rPr b="0" i="0" lang="en-GB" sz="1900" u="none" cap="none" strike="noStrike">
                <a:solidFill>
                  <a:schemeClr val="dk1"/>
                </a:solidFill>
                <a:latin typeface="Calibri"/>
                <a:ea typeface="Calibri"/>
                <a:cs typeface="Calibri"/>
                <a:sym typeface="Calibri"/>
              </a:rPr>
            </a:br>
            <a:endParaRPr sz="1100"/>
          </a:p>
          <a:p>
            <a:pPr indent="-336550" lvl="0" marL="342900" marR="0" rtl="0" algn="l">
              <a:lnSpc>
                <a:spcPct val="80000"/>
              </a:lnSpc>
              <a:spcBef>
                <a:spcPts val="800"/>
              </a:spcBef>
              <a:spcAft>
                <a:spcPts val="0"/>
              </a:spcAft>
              <a:buClr>
                <a:schemeClr val="dk1"/>
              </a:buClr>
              <a:buSzPts val="1900"/>
              <a:buFont typeface="Calibri"/>
              <a:buAutoNum type="arabicPeriod"/>
            </a:pPr>
            <a:r>
              <a:rPr b="0" i="0" lang="en-GB" sz="1900" u="none" cap="none" strike="noStrike">
                <a:solidFill>
                  <a:schemeClr val="dk1"/>
                </a:solidFill>
                <a:latin typeface="Calibri"/>
                <a:ea typeface="Calibri"/>
                <a:cs typeface="Calibri"/>
                <a:sym typeface="Calibri"/>
              </a:rPr>
              <a:t>How can wireless sensor networks monitoring and user-driven control of energy systems be used to understand and promote/support user preferences and patterns for energy use? </a:t>
            </a:r>
            <a:endParaRPr sz="1100"/>
          </a:p>
          <a:p>
            <a:pPr indent="-336550" lvl="0" marL="342900" marR="0" rtl="0" algn="l">
              <a:lnSpc>
                <a:spcPct val="80000"/>
              </a:lnSpc>
              <a:spcBef>
                <a:spcPts val="800"/>
              </a:spcBef>
              <a:spcAft>
                <a:spcPts val="0"/>
              </a:spcAft>
              <a:buClr>
                <a:schemeClr val="dk1"/>
              </a:buClr>
              <a:buSzPts val="1900"/>
              <a:buFont typeface="Calibri"/>
              <a:buAutoNum type="arabicPeriod"/>
            </a:pPr>
            <a:r>
              <a:rPr b="0" i="0" lang="en-GB" sz="1900" u="none" cap="none" strike="noStrike">
                <a:solidFill>
                  <a:schemeClr val="dk1"/>
                </a:solidFill>
                <a:latin typeface="Calibri"/>
                <a:ea typeface="Calibri"/>
                <a:cs typeface="Calibri"/>
                <a:sym typeface="Calibri"/>
              </a:rPr>
              <a:t>How can intelligent energy supply and demand systems be integrated with sustainable digital business processes to promote energy efficiency, social cohesion and economic growth in refugee communities?</a:t>
            </a:r>
            <a:endParaRPr sz="1100"/>
          </a:p>
          <a:p>
            <a:pPr indent="-50800" lvl="0" marL="177800" marR="0" rtl="0" algn="l">
              <a:lnSpc>
                <a:spcPct val="8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97"/>
          <p:cNvSpPr/>
          <p:nvPr/>
        </p:nvSpPr>
        <p:spPr>
          <a:xfrm>
            <a:off x="887897" y="386435"/>
            <a:ext cx="6569100" cy="4060528"/>
          </a:xfrm>
          <a:prstGeom prst="ellipse">
            <a:avLst/>
          </a:prstGeom>
          <a:solidFill>
            <a:schemeClr val="lt1"/>
          </a:solidFill>
          <a:ln cap="flat" cmpd="sng" w="635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62" name="Google Shape;762;p97"/>
          <p:cNvGrpSpPr/>
          <p:nvPr/>
        </p:nvGrpSpPr>
        <p:grpSpPr>
          <a:xfrm>
            <a:off x="1244497" y="2703790"/>
            <a:ext cx="5909676" cy="539809"/>
            <a:chOff x="4953" y="491751"/>
            <a:chExt cx="7879568" cy="719745"/>
          </a:xfrm>
        </p:grpSpPr>
        <p:sp>
          <p:nvSpPr>
            <p:cNvPr id="763" name="Google Shape;763;p97"/>
            <p:cNvSpPr/>
            <p:nvPr/>
          </p:nvSpPr>
          <p:spPr>
            <a:xfrm>
              <a:off x="4953" y="504908"/>
              <a:ext cx="1177647" cy="706588"/>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4" name="Google Shape;764;p97"/>
            <p:cNvSpPr txBox="1"/>
            <p:nvPr/>
          </p:nvSpPr>
          <p:spPr>
            <a:xfrm>
              <a:off x="25648" y="525603"/>
              <a:ext cx="1136257" cy="665198"/>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Observe</a:t>
              </a:r>
              <a:endParaRPr sz="1100"/>
            </a:p>
          </p:txBody>
        </p:sp>
        <p:sp>
          <p:nvSpPr>
            <p:cNvPr id="765" name="Google Shape;765;p97"/>
            <p:cNvSpPr/>
            <p:nvPr/>
          </p:nvSpPr>
          <p:spPr>
            <a:xfrm rot="-27433">
              <a:off x="1300361" y="705539"/>
              <a:ext cx="249669" cy="292056"/>
            </a:xfrm>
            <a:prstGeom prst="rightArrow">
              <a:avLst>
                <a:gd fmla="val 60000" name="adj1"/>
                <a:gd fmla="val 50000" name="adj2"/>
              </a:avLst>
            </a:prstGeom>
            <a:gradFill>
              <a:gsLst>
                <a:gs pos="0">
                  <a:srgbClr val="DBE1F1"/>
                </a:gs>
                <a:gs pos="50000">
                  <a:srgbClr val="CED6EB"/>
                </a:gs>
                <a:gs pos="100000">
                  <a:srgbClr val="C7D1E9"/>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6" name="Google Shape;766;p97"/>
            <p:cNvSpPr txBox="1"/>
            <p:nvPr/>
          </p:nvSpPr>
          <p:spPr>
            <a:xfrm rot="-27433">
              <a:off x="1300362" y="764249"/>
              <a:ext cx="174768" cy="17523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767" name="Google Shape;767;p97"/>
            <p:cNvSpPr/>
            <p:nvPr/>
          </p:nvSpPr>
          <p:spPr>
            <a:xfrm>
              <a:off x="1653660" y="491751"/>
              <a:ext cx="1177647" cy="706588"/>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8" name="Google Shape;768;p97"/>
            <p:cNvSpPr txBox="1"/>
            <p:nvPr/>
          </p:nvSpPr>
          <p:spPr>
            <a:xfrm>
              <a:off x="1674355" y="512446"/>
              <a:ext cx="1136257" cy="665198"/>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Measure</a:t>
              </a:r>
              <a:endParaRPr sz="1100"/>
            </a:p>
          </p:txBody>
        </p:sp>
        <p:sp>
          <p:nvSpPr>
            <p:cNvPr id="769" name="Google Shape;769;p97"/>
            <p:cNvSpPr/>
            <p:nvPr/>
          </p:nvSpPr>
          <p:spPr>
            <a:xfrm rot="26570">
              <a:off x="2949068" y="705443"/>
              <a:ext cx="249668" cy="292056"/>
            </a:xfrm>
            <a:prstGeom prst="rightArrow">
              <a:avLst>
                <a:gd fmla="val 60000" name="adj1"/>
                <a:gd fmla="val 50000" name="adj2"/>
              </a:avLst>
            </a:prstGeom>
            <a:gradFill>
              <a:gsLst>
                <a:gs pos="0">
                  <a:srgbClr val="DBE1F1"/>
                </a:gs>
                <a:gs pos="50000">
                  <a:srgbClr val="CED6EB"/>
                </a:gs>
                <a:gs pos="100000">
                  <a:srgbClr val="C7D1E9"/>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0" name="Google Shape;770;p97"/>
            <p:cNvSpPr txBox="1"/>
            <p:nvPr/>
          </p:nvSpPr>
          <p:spPr>
            <a:xfrm rot="26570">
              <a:off x="2949069" y="763565"/>
              <a:ext cx="174768" cy="17523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771" name="Google Shape;771;p97"/>
            <p:cNvSpPr/>
            <p:nvPr/>
          </p:nvSpPr>
          <p:spPr>
            <a:xfrm>
              <a:off x="3302366" y="504908"/>
              <a:ext cx="1284742" cy="706588"/>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2" name="Google Shape;772;p97"/>
            <p:cNvSpPr txBox="1"/>
            <p:nvPr/>
          </p:nvSpPr>
          <p:spPr>
            <a:xfrm>
              <a:off x="3323061" y="525603"/>
              <a:ext cx="1243352" cy="665198"/>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Understand</a:t>
              </a:r>
              <a:endParaRPr sz="1100"/>
            </a:p>
          </p:txBody>
        </p:sp>
        <p:sp>
          <p:nvSpPr>
            <p:cNvPr id="773" name="Google Shape;773;p97"/>
            <p:cNvSpPr/>
            <p:nvPr/>
          </p:nvSpPr>
          <p:spPr>
            <a:xfrm>
              <a:off x="4704874" y="712174"/>
              <a:ext cx="249661" cy="292056"/>
            </a:xfrm>
            <a:prstGeom prst="rightArrow">
              <a:avLst>
                <a:gd fmla="val 60000" name="adj1"/>
                <a:gd fmla="val 50000" name="adj2"/>
              </a:avLst>
            </a:prstGeom>
            <a:gradFill>
              <a:gsLst>
                <a:gs pos="0">
                  <a:srgbClr val="DBE1F1"/>
                </a:gs>
                <a:gs pos="50000">
                  <a:srgbClr val="CED6EB"/>
                </a:gs>
                <a:gs pos="100000">
                  <a:srgbClr val="C7D1E9"/>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97"/>
            <p:cNvSpPr txBox="1"/>
            <p:nvPr/>
          </p:nvSpPr>
          <p:spPr>
            <a:xfrm>
              <a:off x="4704874" y="770585"/>
              <a:ext cx="174763" cy="17523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775" name="Google Shape;775;p97"/>
            <p:cNvSpPr/>
            <p:nvPr/>
          </p:nvSpPr>
          <p:spPr>
            <a:xfrm>
              <a:off x="5058168" y="504908"/>
              <a:ext cx="1177647" cy="706588"/>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97"/>
            <p:cNvSpPr txBox="1"/>
            <p:nvPr/>
          </p:nvSpPr>
          <p:spPr>
            <a:xfrm>
              <a:off x="5078863" y="525603"/>
              <a:ext cx="1136257" cy="665198"/>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Intervene</a:t>
              </a:r>
              <a:endParaRPr sz="1100"/>
            </a:p>
          </p:txBody>
        </p:sp>
        <p:sp>
          <p:nvSpPr>
            <p:cNvPr id="777" name="Google Shape;777;p97"/>
            <p:cNvSpPr/>
            <p:nvPr/>
          </p:nvSpPr>
          <p:spPr>
            <a:xfrm>
              <a:off x="6353580" y="712174"/>
              <a:ext cx="249661" cy="292056"/>
            </a:xfrm>
            <a:prstGeom prst="rightArrow">
              <a:avLst>
                <a:gd fmla="val 60000" name="adj1"/>
                <a:gd fmla="val 50000" name="adj2"/>
              </a:avLst>
            </a:prstGeom>
            <a:gradFill>
              <a:gsLst>
                <a:gs pos="0">
                  <a:srgbClr val="DBE1F1"/>
                </a:gs>
                <a:gs pos="50000">
                  <a:srgbClr val="CED6EB"/>
                </a:gs>
                <a:gs pos="100000">
                  <a:srgbClr val="C7D1E9"/>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8" name="Google Shape;778;p97"/>
            <p:cNvSpPr txBox="1"/>
            <p:nvPr/>
          </p:nvSpPr>
          <p:spPr>
            <a:xfrm>
              <a:off x="6353580" y="770585"/>
              <a:ext cx="174763" cy="17523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779" name="Google Shape;779;p97"/>
            <p:cNvSpPr/>
            <p:nvPr/>
          </p:nvSpPr>
          <p:spPr>
            <a:xfrm>
              <a:off x="6706874" y="504908"/>
              <a:ext cx="1177647" cy="706588"/>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0" name="Google Shape;780;p97"/>
            <p:cNvSpPr txBox="1"/>
            <p:nvPr/>
          </p:nvSpPr>
          <p:spPr>
            <a:xfrm>
              <a:off x="6727569" y="525603"/>
              <a:ext cx="1136257" cy="665198"/>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Evaluate</a:t>
              </a:r>
              <a:endParaRPr sz="1100"/>
            </a:p>
          </p:txBody>
        </p:sp>
      </p:grpSp>
      <p:sp>
        <p:nvSpPr>
          <p:cNvPr id="781" name="Google Shape;781;p97"/>
          <p:cNvSpPr/>
          <p:nvPr/>
        </p:nvSpPr>
        <p:spPr>
          <a:xfrm>
            <a:off x="3294836" y="1296200"/>
            <a:ext cx="1809000" cy="11205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2300">
                <a:solidFill>
                  <a:srgbClr val="FFFFFF"/>
                </a:solidFill>
                <a:latin typeface="Calibri"/>
                <a:ea typeface="Calibri"/>
                <a:cs typeface="Calibri"/>
                <a:sym typeface="Calibri"/>
              </a:rPr>
              <a:t>Economic</a:t>
            </a:r>
            <a:endParaRPr b="1" sz="2300">
              <a:solidFill>
                <a:schemeClr val="lt1"/>
              </a:solidFill>
              <a:latin typeface="Calibri"/>
              <a:ea typeface="Calibri"/>
              <a:cs typeface="Calibri"/>
              <a:sym typeface="Calibri"/>
            </a:endParaRPr>
          </a:p>
        </p:txBody>
      </p:sp>
      <p:sp>
        <p:nvSpPr>
          <p:cNvPr id="782" name="Google Shape;782;p97"/>
          <p:cNvSpPr/>
          <p:nvPr/>
        </p:nvSpPr>
        <p:spPr>
          <a:xfrm>
            <a:off x="5277503" y="1301594"/>
            <a:ext cx="1809000" cy="11205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2300">
                <a:solidFill>
                  <a:srgbClr val="FFFFFF"/>
                </a:solidFill>
                <a:latin typeface="Calibri"/>
                <a:ea typeface="Calibri"/>
                <a:cs typeface="Calibri"/>
                <a:sym typeface="Calibri"/>
              </a:rPr>
              <a:t>Political</a:t>
            </a:r>
            <a:endParaRPr sz="1100"/>
          </a:p>
        </p:txBody>
      </p:sp>
      <p:sp>
        <p:nvSpPr>
          <p:cNvPr id="783" name="Google Shape;783;p97"/>
          <p:cNvSpPr/>
          <p:nvPr/>
        </p:nvSpPr>
        <p:spPr>
          <a:xfrm>
            <a:off x="1312170" y="1296200"/>
            <a:ext cx="1809000" cy="11205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2300">
                <a:solidFill>
                  <a:schemeClr val="lt1"/>
                </a:solidFill>
                <a:latin typeface="Calibri"/>
                <a:ea typeface="Calibri"/>
                <a:cs typeface="Calibri"/>
                <a:sym typeface="Calibri"/>
              </a:rPr>
              <a:t>Social</a:t>
            </a:r>
            <a:endParaRPr sz="1100"/>
          </a:p>
        </p:txBody>
      </p:sp>
      <p:sp>
        <p:nvSpPr>
          <p:cNvPr id="784" name="Google Shape;784;p97"/>
          <p:cNvSpPr txBox="1"/>
          <p:nvPr/>
        </p:nvSpPr>
        <p:spPr>
          <a:xfrm>
            <a:off x="2939033" y="557942"/>
            <a:ext cx="2472360"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2700">
                <a:solidFill>
                  <a:schemeClr val="dk1"/>
                </a:solidFill>
                <a:latin typeface="Calibri"/>
                <a:ea typeface="Calibri"/>
                <a:cs typeface="Calibri"/>
                <a:sym typeface="Calibri"/>
              </a:rPr>
              <a:t>Effecting</a:t>
            </a:r>
            <a:r>
              <a:rPr b="1" lang="en-GB" sz="2400">
                <a:solidFill>
                  <a:schemeClr val="accent4"/>
                </a:solidFill>
                <a:latin typeface="Calibri"/>
                <a:ea typeface="Calibri"/>
                <a:cs typeface="Calibri"/>
                <a:sym typeface="Calibri"/>
              </a:rPr>
              <a:t> </a:t>
            </a:r>
            <a:r>
              <a:rPr lang="en-GB" sz="2700">
                <a:solidFill>
                  <a:schemeClr val="dk1"/>
                </a:solidFill>
                <a:latin typeface="Calibri"/>
                <a:ea typeface="Calibri"/>
                <a:cs typeface="Calibri"/>
                <a:sym typeface="Calibri"/>
              </a:rPr>
              <a:t>Change</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grpSp>
        <p:nvGrpSpPr>
          <p:cNvPr id="789" name="Google Shape;789;p98"/>
          <p:cNvGrpSpPr/>
          <p:nvPr/>
        </p:nvGrpSpPr>
        <p:grpSpPr>
          <a:xfrm>
            <a:off x="1087771" y="1411847"/>
            <a:ext cx="6091162" cy="2087119"/>
            <a:chOff x="3224" y="1317920"/>
            <a:chExt cx="8121550" cy="2782825"/>
          </a:xfrm>
        </p:grpSpPr>
        <p:sp>
          <p:nvSpPr>
            <p:cNvPr id="790" name="Google Shape;790;p98"/>
            <p:cNvSpPr/>
            <p:nvPr/>
          </p:nvSpPr>
          <p:spPr>
            <a:xfrm>
              <a:off x="5258345" y="3690750"/>
              <a:ext cx="477738" cy="91440"/>
            </a:xfrm>
            <a:custGeom>
              <a:rect b="b" l="l" r="r" t="t"/>
              <a:pathLst>
                <a:path extrusionOk="0" h="120000" w="120000">
                  <a:moveTo>
                    <a:pt x="0" y="60000"/>
                  </a:moveTo>
                  <a:lnTo>
                    <a:pt x="120000" y="60000"/>
                  </a:lnTo>
                </a:path>
              </a:pathLst>
            </a:custGeom>
            <a:noFill/>
            <a:ln cap="flat" cmpd="sng" w="12700">
              <a:solidFill>
                <a:schemeClr val="accent6"/>
              </a:solidFill>
              <a:prstDash val="solid"/>
              <a:miter lim="800000"/>
              <a:headEnd len="sm" w="sm" type="none"/>
              <a:tailEnd len="sm" w="sm" type="none"/>
            </a:ln>
          </p:spPr>
        </p:sp>
        <p:sp>
          <p:nvSpPr>
            <p:cNvPr id="791" name="Google Shape;791;p98"/>
            <p:cNvSpPr/>
            <p:nvPr/>
          </p:nvSpPr>
          <p:spPr>
            <a:xfrm>
              <a:off x="2391916" y="2709333"/>
              <a:ext cx="477738" cy="1027137"/>
            </a:xfrm>
            <a:custGeom>
              <a:rect b="b" l="l" r="r" t="t"/>
              <a:pathLst>
                <a:path extrusionOk="0" h="120000" w="120000">
                  <a:moveTo>
                    <a:pt x="0" y="0"/>
                  </a:moveTo>
                  <a:lnTo>
                    <a:pt x="60000" y="0"/>
                  </a:lnTo>
                  <a:lnTo>
                    <a:pt x="60000" y="120000"/>
                  </a:lnTo>
                  <a:lnTo>
                    <a:pt x="120000" y="120000"/>
                  </a:lnTo>
                </a:path>
              </a:pathLst>
            </a:custGeom>
            <a:noFill/>
            <a:ln cap="flat" cmpd="sng" w="12700">
              <a:solidFill>
                <a:srgbClr val="599BD5"/>
              </a:solidFill>
              <a:prstDash val="solid"/>
              <a:miter lim="800000"/>
              <a:headEnd len="sm" w="sm" type="none"/>
              <a:tailEnd len="sm" w="sm" type="none"/>
            </a:ln>
          </p:spPr>
        </p:sp>
        <p:sp>
          <p:nvSpPr>
            <p:cNvPr id="792" name="Google Shape;792;p98"/>
            <p:cNvSpPr/>
            <p:nvPr/>
          </p:nvSpPr>
          <p:spPr>
            <a:xfrm>
              <a:off x="5258345" y="2663613"/>
              <a:ext cx="477738" cy="91440"/>
            </a:xfrm>
            <a:custGeom>
              <a:rect b="b" l="l" r="r" t="t"/>
              <a:pathLst>
                <a:path extrusionOk="0" h="120000" w="120000">
                  <a:moveTo>
                    <a:pt x="0" y="60000"/>
                  </a:moveTo>
                  <a:lnTo>
                    <a:pt x="120000" y="60000"/>
                  </a:lnTo>
                </a:path>
              </a:pathLst>
            </a:custGeom>
            <a:noFill/>
            <a:ln cap="flat" cmpd="sng" w="12700">
              <a:solidFill>
                <a:schemeClr val="accent6"/>
              </a:solidFill>
              <a:prstDash val="solid"/>
              <a:miter lim="800000"/>
              <a:headEnd len="sm" w="sm" type="none"/>
              <a:tailEnd len="sm" w="sm" type="none"/>
            </a:ln>
          </p:spPr>
        </p:sp>
        <p:sp>
          <p:nvSpPr>
            <p:cNvPr id="793" name="Google Shape;793;p98"/>
            <p:cNvSpPr/>
            <p:nvPr/>
          </p:nvSpPr>
          <p:spPr>
            <a:xfrm>
              <a:off x="2391916" y="2663613"/>
              <a:ext cx="477738" cy="91440"/>
            </a:xfrm>
            <a:custGeom>
              <a:rect b="b" l="l" r="r" t="t"/>
              <a:pathLst>
                <a:path extrusionOk="0" h="120000" w="120000">
                  <a:moveTo>
                    <a:pt x="0" y="60000"/>
                  </a:moveTo>
                  <a:lnTo>
                    <a:pt x="120000" y="60000"/>
                  </a:lnTo>
                </a:path>
              </a:pathLst>
            </a:custGeom>
            <a:noFill/>
            <a:ln cap="flat" cmpd="sng" w="12700">
              <a:solidFill>
                <a:srgbClr val="599BD5"/>
              </a:solidFill>
              <a:prstDash val="solid"/>
              <a:miter lim="800000"/>
              <a:headEnd len="sm" w="sm" type="none"/>
              <a:tailEnd len="sm" w="sm" type="none"/>
            </a:ln>
          </p:spPr>
        </p:sp>
        <p:sp>
          <p:nvSpPr>
            <p:cNvPr id="794" name="Google Shape;794;p98"/>
            <p:cNvSpPr/>
            <p:nvPr/>
          </p:nvSpPr>
          <p:spPr>
            <a:xfrm>
              <a:off x="5258345" y="1636476"/>
              <a:ext cx="477738" cy="91440"/>
            </a:xfrm>
            <a:custGeom>
              <a:rect b="b" l="l" r="r" t="t"/>
              <a:pathLst>
                <a:path extrusionOk="0" h="120000" w="120000">
                  <a:moveTo>
                    <a:pt x="0" y="60000"/>
                  </a:moveTo>
                  <a:lnTo>
                    <a:pt x="120000" y="60000"/>
                  </a:lnTo>
                </a:path>
              </a:pathLst>
            </a:custGeom>
            <a:noFill/>
            <a:ln cap="flat" cmpd="sng" w="12700">
              <a:solidFill>
                <a:schemeClr val="accent6"/>
              </a:solidFill>
              <a:prstDash val="solid"/>
              <a:miter lim="800000"/>
              <a:headEnd len="sm" w="sm" type="none"/>
              <a:tailEnd len="sm" w="sm" type="none"/>
            </a:ln>
          </p:spPr>
        </p:sp>
        <p:sp>
          <p:nvSpPr>
            <p:cNvPr id="795" name="Google Shape;795;p98"/>
            <p:cNvSpPr/>
            <p:nvPr/>
          </p:nvSpPr>
          <p:spPr>
            <a:xfrm>
              <a:off x="2391916" y="1682196"/>
              <a:ext cx="477738" cy="1027137"/>
            </a:xfrm>
            <a:custGeom>
              <a:rect b="b" l="l" r="r" t="t"/>
              <a:pathLst>
                <a:path extrusionOk="0" h="120000" w="120000">
                  <a:moveTo>
                    <a:pt x="0" y="120000"/>
                  </a:moveTo>
                  <a:lnTo>
                    <a:pt x="60000" y="120000"/>
                  </a:lnTo>
                  <a:lnTo>
                    <a:pt x="60000" y="0"/>
                  </a:lnTo>
                  <a:lnTo>
                    <a:pt x="120000" y="0"/>
                  </a:lnTo>
                </a:path>
              </a:pathLst>
            </a:custGeom>
            <a:noFill/>
            <a:ln cap="flat" cmpd="sng" w="12700">
              <a:solidFill>
                <a:srgbClr val="599BD5"/>
              </a:solidFill>
              <a:prstDash val="solid"/>
              <a:miter lim="800000"/>
              <a:headEnd len="sm" w="sm" type="none"/>
              <a:tailEnd len="sm" w="sm" type="none"/>
            </a:ln>
          </p:spPr>
        </p:sp>
        <p:sp>
          <p:nvSpPr>
            <p:cNvPr id="796" name="Google Shape;796;p98"/>
            <p:cNvSpPr/>
            <p:nvPr/>
          </p:nvSpPr>
          <p:spPr>
            <a:xfrm>
              <a:off x="3224" y="2345058"/>
              <a:ext cx="2388691" cy="728550"/>
            </a:xfrm>
            <a:prstGeom prst="rect">
              <a:avLst/>
            </a:prstGeom>
            <a:gradFill>
              <a:gsLst>
                <a:gs pos="0">
                  <a:srgbClr val="D1D1D1"/>
                </a:gs>
                <a:gs pos="50000">
                  <a:srgbClr val="C7C7C7"/>
                </a:gs>
                <a:gs pos="100000">
                  <a:srgbClr val="C0C0C0"/>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7" name="Google Shape;797;p98"/>
            <p:cNvSpPr txBox="1"/>
            <p:nvPr/>
          </p:nvSpPr>
          <p:spPr>
            <a:xfrm>
              <a:off x="3224" y="2345058"/>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Innovation</a:t>
              </a:r>
              <a:endParaRPr sz="1100"/>
            </a:p>
          </p:txBody>
        </p:sp>
        <p:sp>
          <p:nvSpPr>
            <p:cNvPr id="798" name="Google Shape;798;p98"/>
            <p:cNvSpPr/>
            <p:nvPr/>
          </p:nvSpPr>
          <p:spPr>
            <a:xfrm>
              <a:off x="2869654" y="1317920"/>
              <a:ext cx="2388691" cy="728550"/>
            </a:xfrm>
            <a:prstGeom prst="rect">
              <a:avLst/>
            </a:prstGeom>
            <a:gradFill>
              <a:gsLst>
                <a:gs pos="0">
                  <a:srgbClr val="AFCAE9"/>
                </a:gs>
                <a:gs pos="50000">
                  <a:srgbClr val="A0C1E4"/>
                </a:gs>
                <a:gs pos="100000">
                  <a:srgbClr val="8FB8E4"/>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9" name="Google Shape;799;p98"/>
            <p:cNvSpPr txBox="1"/>
            <p:nvPr/>
          </p:nvSpPr>
          <p:spPr>
            <a:xfrm>
              <a:off x="2869654" y="1317920"/>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Methods</a:t>
              </a:r>
              <a:endParaRPr sz="1100"/>
            </a:p>
          </p:txBody>
        </p:sp>
        <p:sp>
          <p:nvSpPr>
            <p:cNvPr id="800" name="Google Shape;800;p98"/>
            <p:cNvSpPr/>
            <p:nvPr/>
          </p:nvSpPr>
          <p:spPr>
            <a:xfrm>
              <a:off x="5736083" y="1317920"/>
              <a:ext cx="2388691" cy="728550"/>
            </a:xfrm>
            <a:prstGeom prst="rect">
              <a:avLst/>
            </a:prstGeom>
            <a:gradFill>
              <a:gsLst>
                <a:gs pos="0">
                  <a:srgbClr val="B4D4A5"/>
                </a:gs>
                <a:gs pos="50000">
                  <a:srgbClr val="A8CD97"/>
                </a:gs>
                <a:gs pos="100000">
                  <a:srgbClr val="9BC985"/>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1" name="Google Shape;801;p98"/>
            <p:cNvSpPr txBox="1"/>
            <p:nvPr/>
          </p:nvSpPr>
          <p:spPr>
            <a:xfrm>
              <a:off x="5736083" y="1317920"/>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Social Sciences</a:t>
              </a:r>
              <a:endParaRPr sz="1100"/>
            </a:p>
          </p:txBody>
        </p:sp>
        <p:sp>
          <p:nvSpPr>
            <p:cNvPr id="802" name="Google Shape;802;p98"/>
            <p:cNvSpPr/>
            <p:nvPr/>
          </p:nvSpPr>
          <p:spPr>
            <a:xfrm>
              <a:off x="2869654" y="2345058"/>
              <a:ext cx="2388691" cy="728550"/>
            </a:xfrm>
            <a:prstGeom prst="rect">
              <a:avLst/>
            </a:prstGeom>
            <a:gradFill>
              <a:gsLst>
                <a:gs pos="0">
                  <a:srgbClr val="AFCAE9"/>
                </a:gs>
                <a:gs pos="50000">
                  <a:srgbClr val="A0C1E4"/>
                </a:gs>
                <a:gs pos="100000">
                  <a:srgbClr val="8FB8E4"/>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3" name="Google Shape;803;p98"/>
            <p:cNvSpPr txBox="1"/>
            <p:nvPr/>
          </p:nvSpPr>
          <p:spPr>
            <a:xfrm>
              <a:off x="2869654" y="2345058"/>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Technologies</a:t>
              </a:r>
              <a:endParaRPr sz="1100"/>
            </a:p>
          </p:txBody>
        </p:sp>
        <p:sp>
          <p:nvSpPr>
            <p:cNvPr id="804" name="Google Shape;804;p98"/>
            <p:cNvSpPr/>
            <p:nvPr/>
          </p:nvSpPr>
          <p:spPr>
            <a:xfrm>
              <a:off x="5736083" y="2345058"/>
              <a:ext cx="2388691" cy="728550"/>
            </a:xfrm>
            <a:prstGeom prst="rect">
              <a:avLst/>
            </a:prstGeom>
            <a:gradFill>
              <a:gsLst>
                <a:gs pos="0">
                  <a:srgbClr val="B4D4A5"/>
                </a:gs>
                <a:gs pos="50000">
                  <a:srgbClr val="A8CD97"/>
                </a:gs>
                <a:gs pos="100000">
                  <a:srgbClr val="9BC985"/>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98"/>
            <p:cNvSpPr txBox="1"/>
            <p:nvPr/>
          </p:nvSpPr>
          <p:spPr>
            <a:xfrm>
              <a:off x="5736083" y="2345058"/>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Engineering/Computer Science</a:t>
              </a:r>
              <a:endParaRPr sz="1100"/>
            </a:p>
          </p:txBody>
        </p:sp>
        <p:sp>
          <p:nvSpPr>
            <p:cNvPr id="806" name="Google Shape;806;p98"/>
            <p:cNvSpPr/>
            <p:nvPr/>
          </p:nvSpPr>
          <p:spPr>
            <a:xfrm>
              <a:off x="2869654" y="3372195"/>
              <a:ext cx="2388691" cy="728550"/>
            </a:xfrm>
            <a:prstGeom prst="rect">
              <a:avLst/>
            </a:prstGeom>
            <a:gradFill>
              <a:gsLst>
                <a:gs pos="0">
                  <a:srgbClr val="AFCAE9"/>
                </a:gs>
                <a:gs pos="50000">
                  <a:srgbClr val="A0C1E4"/>
                </a:gs>
                <a:gs pos="100000">
                  <a:srgbClr val="8FB8E4"/>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7" name="Google Shape;807;p98"/>
            <p:cNvSpPr txBox="1"/>
            <p:nvPr/>
          </p:nvSpPr>
          <p:spPr>
            <a:xfrm>
              <a:off x="2869654" y="3372195"/>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Processes</a:t>
              </a:r>
              <a:endParaRPr sz="1400">
                <a:solidFill>
                  <a:schemeClr val="dk1"/>
                </a:solidFill>
                <a:latin typeface="Calibri"/>
                <a:ea typeface="Calibri"/>
                <a:cs typeface="Calibri"/>
                <a:sym typeface="Calibri"/>
              </a:endParaRPr>
            </a:p>
          </p:txBody>
        </p:sp>
        <p:sp>
          <p:nvSpPr>
            <p:cNvPr id="808" name="Google Shape;808;p98"/>
            <p:cNvSpPr/>
            <p:nvPr/>
          </p:nvSpPr>
          <p:spPr>
            <a:xfrm>
              <a:off x="5736083" y="3372195"/>
              <a:ext cx="2388691" cy="728550"/>
            </a:xfrm>
            <a:prstGeom prst="rect">
              <a:avLst/>
            </a:prstGeom>
            <a:gradFill>
              <a:gsLst>
                <a:gs pos="0">
                  <a:srgbClr val="B4D4A5"/>
                </a:gs>
                <a:gs pos="50000">
                  <a:srgbClr val="A8CD97"/>
                </a:gs>
                <a:gs pos="100000">
                  <a:srgbClr val="9BC985"/>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9" name="Google Shape;809;p98"/>
            <p:cNvSpPr txBox="1"/>
            <p:nvPr/>
          </p:nvSpPr>
          <p:spPr>
            <a:xfrm>
              <a:off x="5736083" y="3372195"/>
              <a:ext cx="2388691" cy="72855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dk1"/>
                </a:buClr>
                <a:buSzPts val="1400"/>
                <a:buFont typeface="Calibri"/>
                <a:buNone/>
              </a:pPr>
              <a:r>
                <a:rPr lang="en-GB" sz="1400">
                  <a:solidFill>
                    <a:schemeClr val="dk1"/>
                  </a:solidFill>
                  <a:latin typeface="Calibri"/>
                  <a:ea typeface="Calibri"/>
                  <a:cs typeface="Calibri"/>
                  <a:sym typeface="Calibri"/>
                </a:rPr>
                <a:t>Business</a:t>
              </a:r>
              <a:endParaRPr sz="1100"/>
            </a:p>
          </p:txBody>
        </p:sp>
      </p:grpSp>
      <p:sp>
        <p:nvSpPr>
          <p:cNvPr id="810" name="Google Shape;810;p9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Innovation</a:t>
            </a:r>
            <a:endParaRPr sz="11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9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Interventions</a:t>
            </a:r>
            <a:endParaRPr sz="1100"/>
          </a:p>
        </p:txBody>
      </p:sp>
      <p:graphicFrame>
        <p:nvGraphicFramePr>
          <p:cNvPr id="816" name="Google Shape;816;p99"/>
          <p:cNvGraphicFramePr/>
          <p:nvPr/>
        </p:nvGraphicFramePr>
        <p:xfrm>
          <a:off x="432074" y="1503410"/>
          <a:ext cx="3000000" cy="3000000"/>
        </p:xfrm>
        <a:graphic>
          <a:graphicData uri="http://schemas.openxmlformats.org/drawingml/2006/table">
            <a:tbl>
              <a:tblPr>
                <a:noFill/>
                <a:tableStyleId>{481DFD53-12E2-44EA-9108-84DDBB38A7ED}</a:tableStyleId>
              </a:tblPr>
              <a:tblGrid>
                <a:gridCol w="2345925"/>
                <a:gridCol w="1584950"/>
              </a:tblGrid>
              <a:tr h="164125">
                <a:tc rowSpan="3">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u="none" cap="none" strike="noStrike"/>
                        <a:t>4 Sites : Nepal &amp; Rwanda</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GB" sz="1200" u="none" cap="none" strike="noStrike"/>
                        <a:t>Light</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r h="279000">
                <a:tc vMerge="1"/>
                <a:tc>
                  <a:txBody>
                    <a:bodyPr>
                      <a:noAutofit/>
                    </a:bodyPr>
                    <a:lstStyle/>
                    <a:p>
                      <a:pPr indent="0" lvl="0" marL="0" marR="0" rtl="0" algn="l">
                        <a:spcBef>
                          <a:spcPts val="0"/>
                        </a:spcBef>
                        <a:spcAft>
                          <a:spcPts val="0"/>
                        </a:spcAft>
                        <a:buNone/>
                      </a:pPr>
                      <a:r>
                        <a:rPr lang="en-GB" sz="1200"/>
                        <a:t>Cooking</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r h="279000">
                <a:tc vMerge="1"/>
                <a:tc>
                  <a:txBody>
                    <a:bodyPr>
                      <a:noAutofit/>
                    </a:bodyPr>
                    <a:lstStyle/>
                    <a:p>
                      <a:pPr indent="0" lvl="0" marL="0" marR="0" rtl="0" algn="l">
                        <a:spcBef>
                          <a:spcPts val="0"/>
                        </a:spcBef>
                        <a:spcAft>
                          <a:spcPts val="0"/>
                        </a:spcAft>
                        <a:buNone/>
                      </a:pPr>
                      <a:r>
                        <a:rPr lang="en-GB" sz="1200"/>
                        <a:t>Energy</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bl>
          </a:graphicData>
        </a:graphic>
      </p:graphicFrame>
      <p:graphicFrame>
        <p:nvGraphicFramePr>
          <p:cNvPr id="817" name="Google Shape;817;p99"/>
          <p:cNvGraphicFramePr/>
          <p:nvPr/>
        </p:nvGraphicFramePr>
        <p:xfrm>
          <a:off x="4714875" y="970899"/>
          <a:ext cx="3000000" cy="3000000"/>
        </p:xfrm>
        <a:graphic>
          <a:graphicData uri="http://schemas.openxmlformats.org/drawingml/2006/table">
            <a:tbl>
              <a:tblPr>
                <a:noFill/>
                <a:tableStyleId>{481DFD53-12E2-44EA-9108-84DDBB38A7ED}</a:tableStyleId>
              </a:tblPr>
              <a:tblGrid>
                <a:gridCol w="1249925"/>
                <a:gridCol w="2560325"/>
              </a:tblGrid>
              <a:tr h="235075">
                <a:tc rowSpan="3">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Household</a:t>
                      </a:r>
                      <a:r>
                        <a:rPr b="1" lang="en-GB" sz="1200"/>
                        <a:t> level</a:t>
                      </a:r>
                      <a:endParaRPr b="1"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GB" sz="1200"/>
                        <a:t>Lighting</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6375">
                <a:tc vMerge="1"/>
                <a:tc>
                  <a:txBody>
                    <a:bodyPr>
                      <a:noAutofit/>
                    </a:bodyPr>
                    <a:lstStyle/>
                    <a:p>
                      <a:pPr indent="0" lvl="0" marL="0" marR="0" rtl="0" algn="l">
                        <a:spcBef>
                          <a:spcPts val="0"/>
                        </a:spcBef>
                        <a:spcAft>
                          <a:spcPts val="0"/>
                        </a:spcAft>
                        <a:buNone/>
                      </a:pPr>
                      <a:r>
                        <a:rPr lang="en-GB" sz="1200"/>
                        <a:t>Cooking</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6375">
                <a:tc vMerge="1"/>
                <a:tc>
                  <a:txBody>
                    <a:bodyPr>
                      <a:noAutofit/>
                    </a:bodyPr>
                    <a:lstStyle/>
                    <a:p>
                      <a:pPr indent="0" lvl="0" marL="0" marR="0" rtl="0" algn="l">
                        <a:spcBef>
                          <a:spcPts val="0"/>
                        </a:spcBef>
                        <a:spcAft>
                          <a:spcPts val="0"/>
                        </a:spcAft>
                        <a:buNone/>
                      </a:pPr>
                      <a:r>
                        <a:rPr lang="en-GB" sz="1200"/>
                        <a:t>Devices</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2F5496"/>
                      </a:solidFill>
                      <a:prstDash val="solid"/>
                      <a:round/>
                      <a:headEnd len="sm" w="sm" type="none"/>
                      <a:tailEnd len="sm" w="sm" type="none"/>
                    </a:lnB>
                  </a:tcPr>
                </a:tc>
              </a:tr>
              <a:tr h="152400">
                <a:tc rowSpan="2">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Functional Level</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GB" sz="1200"/>
                        <a:t>Street lighting</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2400">
                <a:tc vMerge="1"/>
                <a:tc>
                  <a:txBody>
                    <a:bodyPr>
                      <a:noAutofit/>
                    </a:bodyPr>
                    <a:lstStyle/>
                    <a:p>
                      <a:pPr indent="0" lvl="0" marL="0" marR="0" rtl="0" algn="l">
                        <a:spcBef>
                          <a:spcPts val="0"/>
                        </a:spcBef>
                        <a:spcAft>
                          <a:spcPts val="0"/>
                        </a:spcAft>
                        <a:buNone/>
                      </a:pPr>
                      <a:r>
                        <a:rPr lang="en-GB" sz="1200"/>
                        <a:t>Mobile lighting</a:t>
                      </a:r>
                      <a:endParaRPr sz="11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2F5496"/>
                      </a:solidFill>
                      <a:prstDash val="solid"/>
                      <a:round/>
                      <a:headEnd len="sm" w="sm" type="none"/>
                      <a:tailEnd len="sm" w="sm" type="none"/>
                    </a:lnB>
                  </a:tcPr>
                </a:tc>
              </a:tr>
              <a:tr h="327325">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Community level</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GB" sz="1200"/>
                        <a:t>Microgrid coverage</a:t>
                      </a:r>
                      <a:br>
                        <a:rPr lang="en-GB" sz="1200"/>
                      </a:br>
                      <a:r>
                        <a:rPr lang="en-GB" sz="1200"/>
                        <a:t>(Households,</a:t>
                      </a:r>
                      <a:r>
                        <a:rPr lang="en-GB" sz="1200"/>
                        <a:t> Business, Community Infrastructure)</a:t>
                      </a:r>
                      <a:endParaRPr sz="1200"/>
                    </a:p>
                  </a:txBody>
                  <a:tcPr marT="34300" marB="34300" marR="68600" marL="68600">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bl>
          </a:graphicData>
        </a:graphic>
      </p:graphicFrame>
      <p:graphicFrame>
        <p:nvGraphicFramePr>
          <p:cNvPr id="818" name="Google Shape;818;p99"/>
          <p:cNvGraphicFramePr/>
          <p:nvPr/>
        </p:nvGraphicFramePr>
        <p:xfrm>
          <a:off x="419634" y="3999849"/>
          <a:ext cx="3000000" cy="3000000"/>
        </p:xfrm>
        <a:graphic>
          <a:graphicData uri="http://schemas.openxmlformats.org/drawingml/2006/table">
            <a:tbl>
              <a:tblPr>
                <a:noFill/>
                <a:tableStyleId>{481DFD53-12E2-44EA-9108-84DDBB38A7ED}</a:tableStyleId>
              </a:tblPr>
              <a:tblGrid>
                <a:gridCol w="2703325"/>
                <a:gridCol w="2703325"/>
                <a:gridCol w="2703325"/>
              </a:tblGrid>
              <a:tr h="164125">
                <a:tc gridSpan="3">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Energy systems for 80 households:</a:t>
                      </a:r>
                      <a:r>
                        <a:rPr b="1" lang="en-GB" sz="1200"/>
                        <a:t> 480 people</a:t>
                      </a:r>
                      <a:endParaRPr b="1"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hMerge="1"/>
                <a:tc hMerge="1"/>
              </a:tr>
              <a:tr h="164125">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80 cooking</a:t>
                      </a:r>
                      <a:r>
                        <a:rPr lang="en-GB" sz="1200"/>
                        <a:t> systems</a:t>
                      </a:r>
                      <a:endParaRPr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80</a:t>
                      </a:r>
                      <a:r>
                        <a:rPr lang="en-GB" sz="1200"/>
                        <a:t> lighting systems (mobile/street)</a:t>
                      </a:r>
                      <a:endParaRPr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80 households microgrid</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bl>
          </a:graphicData>
        </a:graphic>
      </p:graphicFrame>
      <p:graphicFrame>
        <p:nvGraphicFramePr>
          <p:cNvPr id="819" name="Google Shape;819;p99"/>
          <p:cNvGraphicFramePr/>
          <p:nvPr/>
        </p:nvGraphicFramePr>
        <p:xfrm>
          <a:off x="432074" y="3171174"/>
          <a:ext cx="3000000" cy="3000000"/>
        </p:xfrm>
        <a:graphic>
          <a:graphicData uri="http://schemas.openxmlformats.org/drawingml/2006/table">
            <a:tbl>
              <a:tblPr>
                <a:noFill/>
                <a:tableStyleId>{481DFD53-12E2-44EA-9108-84DDBB38A7ED}</a:tableStyleId>
              </a:tblPr>
              <a:tblGrid>
                <a:gridCol w="2703325"/>
                <a:gridCol w="1351650"/>
                <a:gridCol w="1351650"/>
                <a:gridCol w="2703325"/>
              </a:tblGrid>
              <a:tr h="164125">
                <a:tc gridSpan="2">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New systems: Installation</a:t>
                      </a:r>
                      <a:r>
                        <a:rPr b="1" lang="en-GB" sz="1200"/>
                        <a:t> &amp; associated monitoring</a:t>
                      </a:r>
                      <a:endParaRPr b="1"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hMerge="1"/>
                <a:tc gridSpan="2">
                  <a:txBody>
                    <a:bodyPr>
                      <a:noAutofit/>
                    </a:bodyPr>
                    <a:lstStyle/>
                    <a:p>
                      <a:pPr indent="0" lvl="0" marL="0" marR="0" rtl="0" algn="ctr">
                        <a:lnSpc>
                          <a:spcPct val="100000"/>
                        </a:lnSpc>
                        <a:spcBef>
                          <a:spcPts val="0"/>
                        </a:spcBef>
                        <a:spcAft>
                          <a:spcPts val="0"/>
                        </a:spcAft>
                        <a:buClr>
                          <a:schemeClr val="dk1"/>
                        </a:buClr>
                        <a:buSzPts val="1200"/>
                        <a:buFont typeface="Calibri"/>
                        <a:buNone/>
                      </a:pPr>
                      <a:r>
                        <a:rPr b="1" lang="en-GB" sz="1200"/>
                        <a:t>Current systems: Usage</a:t>
                      </a:r>
                      <a:r>
                        <a:rPr b="1" lang="en-GB" sz="1200"/>
                        <a:t> monitoring</a:t>
                      </a:r>
                      <a:endParaRPr b="1" sz="12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hMerge="1"/>
              </a:tr>
              <a:tr h="164125">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Quantitative &amp; Qualitative</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gridSpan="2">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Real-time &amp; Off-line</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c hMerge="1"/>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GB" sz="1200"/>
                        <a:t>Measured &amp; Self-reported</a:t>
                      </a:r>
                      <a:endParaRPr sz="1100"/>
                    </a:p>
                  </a:txBody>
                  <a:tcPr marT="34300" marB="34300" marR="68600" marL="68600" anchor="ctr">
                    <a:lnL cap="flat" cmpd="sng" w="38100">
                      <a:solidFill>
                        <a:srgbClr val="2F5496"/>
                      </a:solidFill>
                      <a:prstDash val="solid"/>
                      <a:round/>
                      <a:headEnd len="sm" w="sm" type="none"/>
                      <a:tailEnd len="sm" w="sm" type="none"/>
                    </a:lnL>
                    <a:lnR cap="flat" cmpd="sng" w="38100">
                      <a:solidFill>
                        <a:srgbClr val="2F5496"/>
                      </a:solidFill>
                      <a:prstDash val="solid"/>
                      <a:round/>
                      <a:headEnd len="sm" w="sm" type="none"/>
                      <a:tailEnd len="sm" w="sm" type="none"/>
                    </a:lnR>
                    <a:lnT cap="flat" cmpd="sng" w="38100">
                      <a:solidFill>
                        <a:srgbClr val="2F5496"/>
                      </a:solidFill>
                      <a:prstDash val="solid"/>
                      <a:round/>
                      <a:headEnd len="sm" w="sm" type="none"/>
                      <a:tailEnd len="sm" w="sm" type="none"/>
                    </a:lnT>
                    <a:lnB cap="flat" cmpd="sng" w="38100">
                      <a:solidFill>
                        <a:srgbClr val="2F5496"/>
                      </a:solidFill>
                      <a:prstDash val="solid"/>
                      <a:round/>
                      <a:headEnd len="sm" w="sm" type="none"/>
                      <a:tailEnd len="sm" w="sm" type="none"/>
                    </a:lnB>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0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Refugees, communities, energy system, users</a:t>
            </a:r>
            <a:br>
              <a:rPr b="0" i="0" lang="en-GB"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grpSp>
        <p:nvGrpSpPr>
          <p:cNvPr id="825" name="Google Shape;825;p100"/>
          <p:cNvGrpSpPr/>
          <p:nvPr/>
        </p:nvGrpSpPr>
        <p:grpSpPr>
          <a:xfrm>
            <a:off x="1508632" y="931812"/>
            <a:ext cx="5037541" cy="1914277"/>
            <a:chOff x="611728" y="1582309"/>
            <a:chExt cx="6716721" cy="2552369"/>
          </a:xfrm>
        </p:grpSpPr>
        <p:sp>
          <p:nvSpPr>
            <p:cNvPr id="826" name="Google Shape;826;p100"/>
            <p:cNvSpPr/>
            <p:nvPr/>
          </p:nvSpPr>
          <p:spPr>
            <a:xfrm>
              <a:off x="611728" y="1582309"/>
              <a:ext cx="1266598" cy="2552369"/>
            </a:xfrm>
            <a:custGeom>
              <a:rect b="b" l="l" r="r" t="t"/>
              <a:pathLst>
                <a:path extrusionOk="0" h="2552369" w="1266598">
                  <a:moveTo>
                    <a:pt x="0" y="126660"/>
                  </a:moveTo>
                  <a:cubicBezTo>
                    <a:pt x="0" y="56708"/>
                    <a:pt x="56708" y="0"/>
                    <a:pt x="126660" y="0"/>
                  </a:cubicBezTo>
                  <a:lnTo>
                    <a:pt x="1139938" y="0"/>
                  </a:lnTo>
                  <a:cubicBezTo>
                    <a:pt x="1209890" y="0"/>
                    <a:pt x="1266598" y="56708"/>
                    <a:pt x="1266598" y="126660"/>
                  </a:cubicBezTo>
                  <a:lnTo>
                    <a:pt x="1266598" y="2425709"/>
                  </a:lnTo>
                  <a:cubicBezTo>
                    <a:pt x="1266598" y="2495661"/>
                    <a:pt x="1209890" y="2552369"/>
                    <a:pt x="1139938" y="2552369"/>
                  </a:cubicBezTo>
                  <a:lnTo>
                    <a:pt x="126660" y="2552369"/>
                  </a:lnTo>
                  <a:cubicBezTo>
                    <a:pt x="56708" y="2552369"/>
                    <a:pt x="0" y="2495661"/>
                    <a:pt x="0" y="2425709"/>
                  </a:cubicBezTo>
                  <a:lnTo>
                    <a:pt x="0" y="126660"/>
                  </a:lnTo>
                  <a:close/>
                </a:path>
              </a:pathLst>
            </a:custGeom>
            <a:solidFill>
              <a:schemeClr val="lt1"/>
            </a:solidFill>
            <a:ln cap="flat" cmpd="sng" w="12700">
              <a:solidFill>
                <a:schemeClr val="accent5"/>
              </a:solidFill>
              <a:prstDash val="solid"/>
              <a:miter lim="800000"/>
              <a:headEnd len="sm" w="sm" type="none"/>
              <a:tailEnd len="sm" w="sm" type="none"/>
            </a:ln>
          </p:spPr>
          <p:txBody>
            <a:bodyPr anchorCtr="0" anchor="ctr" bIns="1377125" lIns="37150" spcFirstLastPara="1" rIns="37150" wrap="square" tIns="37150">
              <a:noAutofit/>
            </a:bodyPr>
            <a:lstStyle/>
            <a:p>
              <a:pPr indent="0" lvl="0" marL="0" marR="0" rtl="0" algn="ctr">
                <a:lnSpc>
                  <a:spcPct val="90000"/>
                </a:lnSpc>
                <a:spcBef>
                  <a:spcPts val="0"/>
                </a:spcBef>
                <a:spcAft>
                  <a:spcPts val="0"/>
                </a:spcAft>
                <a:buNone/>
              </a:pPr>
              <a:r>
                <a:rPr lang="en-GB" sz="1200">
                  <a:solidFill>
                    <a:schemeClr val="dk1"/>
                  </a:solidFill>
                  <a:latin typeface="Calibri"/>
                  <a:ea typeface="Calibri"/>
                  <a:cs typeface="Calibri"/>
                  <a:sym typeface="Calibri"/>
                </a:rPr>
                <a:t>Understand needs</a:t>
              </a:r>
              <a:endParaRPr sz="1100"/>
            </a:p>
          </p:txBody>
        </p:sp>
        <p:sp>
          <p:nvSpPr>
            <p:cNvPr id="827" name="Google Shape;827;p100"/>
            <p:cNvSpPr/>
            <p:nvPr/>
          </p:nvSpPr>
          <p:spPr>
            <a:xfrm>
              <a:off x="738388" y="234876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2F5496">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Survey</a:t>
              </a:r>
              <a:endParaRPr sz="1100"/>
            </a:p>
          </p:txBody>
        </p:sp>
        <p:sp>
          <p:nvSpPr>
            <p:cNvPr id="828" name="Google Shape;828;p100"/>
            <p:cNvSpPr/>
            <p:nvPr/>
          </p:nvSpPr>
          <p:spPr>
            <a:xfrm>
              <a:off x="738388" y="323673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F4B081">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Observe</a:t>
              </a:r>
              <a:endParaRPr sz="1100"/>
            </a:p>
          </p:txBody>
        </p:sp>
        <p:sp>
          <p:nvSpPr>
            <p:cNvPr id="829" name="Google Shape;829;p100"/>
            <p:cNvSpPr/>
            <p:nvPr/>
          </p:nvSpPr>
          <p:spPr>
            <a:xfrm>
              <a:off x="1973321" y="1582309"/>
              <a:ext cx="1266598" cy="2552369"/>
            </a:xfrm>
            <a:custGeom>
              <a:rect b="b" l="l" r="r" t="t"/>
              <a:pathLst>
                <a:path extrusionOk="0" h="2552369" w="1266598">
                  <a:moveTo>
                    <a:pt x="0" y="126660"/>
                  </a:moveTo>
                  <a:cubicBezTo>
                    <a:pt x="0" y="56708"/>
                    <a:pt x="56708" y="0"/>
                    <a:pt x="126660" y="0"/>
                  </a:cubicBezTo>
                  <a:lnTo>
                    <a:pt x="1139938" y="0"/>
                  </a:lnTo>
                  <a:cubicBezTo>
                    <a:pt x="1209890" y="0"/>
                    <a:pt x="1266598" y="56708"/>
                    <a:pt x="1266598" y="126660"/>
                  </a:cubicBezTo>
                  <a:lnTo>
                    <a:pt x="1266598" y="2425709"/>
                  </a:lnTo>
                  <a:cubicBezTo>
                    <a:pt x="1266598" y="2495661"/>
                    <a:pt x="1209890" y="2552369"/>
                    <a:pt x="1139938" y="2552369"/>
                  </a:cubicBezTo>
                  <a:lnTo>
                    <a:pt x="126660" y="2552369"/>
                  </a:lnTo>
                  <a:cubicBezTo>
                    <a:pt x="56708" y="2552369"/>
                    <a:pt x="0" y="2495661"/>
                    <a:pt x="0" y="2425709"/>
                  </a:cubicBezTo>
                  <a:lnTo>
                    <a:pt x="0" y="126660"/>
                  </a:lnTo>
                  <a:close/>
                </a:path>
              </a:pathLst>
            </a:custGeom>
            <a:solidFill>
              <a:schemeClr val="lt1"/>
            </a:solidFill>
            <a:ln cap="flat" cmpd="sng" w="12700">
              <a:solidFill>
                <a:schemeClr val="accent5"/>
              </a:solidFill>
              <a:prstDash val="solid"/>
              <a:miter lim="800000"/>
              <a:headEnd len="sm" w="sm" type="none"/>
              <a:tailEnd len="sm" w="sm" type="none"/>
            </a:ln>
          </p:spPr>
          <p:txBody>
            <a:bodyPr anchorCtr="0" anchor="ctr" bIns="1377125" lIns="37150" spcFirstLastPara="1" rIns="37150" wrap="square" tIns="37150">
              <a:noAutofit/>
            </a:bodyPr>
            <a:lstStyle/>
            <a:p>
              <a:pPr indent="0" lvl="0" marL="0" marR="0" rtl="0" algn="ctr">
                <a:lnSpc>
                  <a:spcPct val="90000"/>
                </a:lnSpc>
                <a:spcBef>
                  <a:spcPts val="0"/>
                </a:spcBef>
                <a:spcAft>
                  <a:spcPts val="0"/>
                </a:spcAft>
                <a:buNone/>
              </a:pPr>
              <a:r>
                <a:rPr lang="en-GB" sz="1200">
                  <a:solidFill>
                    <a:schemeClr val="dk1"/>
                  </a:solidFill>
                  <a:latin typeface="Calibri"/>
                  <a:ea typeface="Calibri"/>
                  <a:cs typeface="Calibri"/>
                  <a:sym typeface="Calibri"/>
                </a:rPr>
                <a:t>Explore tech. choices</a:t>
              </a:r>
              <a:endParaRPr sz="1100"/>
            </a:p>
          </p:txBody>
        </p:sp>
        <p:sp>
          <p:nvSpPr>
            <p:cNvPr id="830" name="Google Shape;830;p100"/>
            <p:cNvSpPr/>
            <p:nvPr/>
          </p:nvSpPr>
          <p:spPr>
            <a:xfrm>
              <a:off x="2099981" y="234876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2F5496">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Desk &amp; Field</a:t>
              </a:r>
              <a:endParaRPr sz="1100"/>
            </a:p>
          </p:txBody>
        </p:sp>
        <p:sp>
          <p:nvSpPr>
            <p:cNvPr id="831" name="Google Shape;831;p100"/>
            <p:cNvSpPr/>
            <p:nvPr/>
          </p:nvSpPr>
          <p:spPr>
            <a:xfrm>
              <a:off x="2099981" y="323673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F4B081">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Analyse</a:t>
              </a:r>
              <a:endParaRPr sz="1100"/>
            </a:p>
          </p:txBody>
        </p:sp>
        <p:sp>
          <p:nvSpPr>
            <p:cNvPr id="832" name="Google Shape;832;p100"/>
            <p:cNvSpPr/>
            <p:nvPr/>
          </p:nvSpPr>
          <p:spPr>
            <a:xfrm>
              <a:off x="3334915" y="1582309"/>
              <a:ext cx="1266598" cy="2552369"/>
            </a:xfrm>
            <a:custGeom>
              <a:rect b="b" l="l" r="r" t="t"/>
              <a:pathLst>
                <a:path extrusionOk="0" h="2552369" w="1266598">
                  <a:moveTo>
                    <a:pt x="0" y="126660"/>
                  </a:moveTo>
                  <a:cubicBezTo>
                    <a:pt x="0" y="56708"/>
                    <a:pt x="56708" y="0"/>
                    <a:pt x="126660" y="0"/>
                  </a:cubicBezTo>
                  <a:lnTo>
                    <a:pt x="1139938" y="0"/>
                  </a:lnTo>
                  <a:cubicBezTo>
                    <a:pt x="1209890" y="0"/>
                    <a:pt x="1266598" y="56708"/>
                    <a:pt x="1266598" y="126660"/>
                  </a:cubicBezTo>
                  <a:lnTo>
                    <a:pt x="1266598" y="2425709"/>
                  </a:lnTo>
                  <a:cubicBezTo>
                    <a:pt x="1266598" y="2495661"/>
                    <a:pt x="1209890" y="2552369"/>
                    <a:pt x="1139938" y="2552369"/>
                  </a:cubicBezTo>
                  <a:lnTo>
                    <a:pt x="126660" y="2552369"/>
                  </a:lnTo>
                  <a:cubicBezTo>
                    <a:pt x="56708" y="2552369"/>
                    <a:pt x="0" y="2495661"/>
                    <a:pt x="0" y="2425709"/>
                  </a:cubicBezTo>
                  <a:lnTo>
                    <a:pt x="0" y="126660"/>
                  </a:lnTo>
                  <a:close/>
                </a:path>
              </a:pathLst>
            </a:custGeom>
            <a:solidFill>
              <a:schemeClr val="lt1"/>
            </a:solidFill>
            <a:ln cap="flat" cmpd="sng" w="12700">
              <a:solidFill>
                <a:schemeClr val="accent5"/>
              </a:solidFill>
              <a:prstDash val="solid"/>
              <a:miter lim="800000"/>
              <a:headEnd len="sm" w="sm" type="none"/>
              <a:tailEnd len="sm" w="sm" type="none"/>
            </a:ln>
          </p:spPr>
          <p:txBody>
            <a:bodyPr anchorCtr="0" anchor="ctr" bIns="1377125" lIns="37150" spcFirstLastPara="1" rIns="37150" wrap="square" tIns="37150">
              <a:noAutofit/>
            </a:bodyPr>
            <a:lstStyle/>
            <a:p>
              <a:pPr indent="0" lvl="0" marL="0" marR="0" rtl="0" algn="ctr">
                <a:lnSpc>
                  <a:spcPct val="90000"/>
                </a:lnSpc>
                <a:spcBef>
                  <a:spcPts val="0"/>
                </a:spcBef>
                <a:spcAft>
                  <a:spcPts val="0"/>
                </a:spcAft>
                <a:buNone/>
              </a:pPr>
              <a:r>
                <a:rPr lang="en-GB" sz="1100">
                  <a:solidFill>
                    <a:schemeClr val="dk1"/>
                  </a:solidFill>
                  <a:latin typeface="Calibri"/>
                  <a:ea typeface="Calibri"/>
                  <a:cs typeface="Calibri"/>
                  <a:sym typeface="Calibri"/>
                </a:rPr>
                <a:t>Emerge Solutions Proposals  </a:t>
              </a:r>
              <a:br>
                <a:rPr lang="en-GB" sz="1100">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(wider picture)</a:t>
              </a:r>
              <a:endParaRPr sz="1100"/>
            </a:p>
          </p:txBody>
        </p:sp>
        <p:sp>
          <p:nvSpPr>
            <p:cNvPr id="833" name="Google Shape;833;p100"/>
            <p:cNvSpPr/>
            <p:nvPr/>
          </p:nvSpPr>
          <p:spPr>
            <a:xfrm>
              <a:off x="3461575" y="234876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2F5496">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D4D</a:t>
              </a:r>
              <a:endParaRPr sz="1100"/>
            </a:p>
          </p:txBody>
        </p:sp>
        <p:sp>
          <p:nvSpPr>
            <p:cNvPr id="834" name="Google Shape;834;p100"/>
            <p:cNvSpPr/>
            <p:nvPr/>
          </p:nvSpPr>
          <p:spPr>
            <a:xfrm>
              <a:off x="3461575" y="323673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F4B081">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Consult</a:t>
              </a:r>
              <a:endParaRPr sz="1100"/>
            </a:p>
          </p:txBody>
        </p:sp>
        <p:sp>
          <p:nvSpPr>
            <p:cNvPr id="835" name="Google Shape;835;p100"/>
            <p:cNvSpPr/>
            <p:nvPr/>
          </p:nvSpPr>
          <p:spPr>
            <a:xfrm>
              <a:off x="4697547" y="1582309"/>
              <a:ext cx="1266598" cy="2552369"/>
            </a:xfrm>
            <a:custGeom>
              <a:rect b="b" l="l" r="r" t="t"/>
              <a:pathLst>
                <a:path extrusionOk="0" h="2552369" w="1266598">
                  <a:moveTo>
                    <a:pt x="0" y="126660"/>
                  </a:moveTo>
                  <a:cubicBezTo>
                    <a:pt x="0" y="56708"/>
                    <a:pt x="56708" y="0"/>
                    <a:pt x="126660" y="0"/>
                  </a:cubicBezTo>
                  <a:lnTo>
                    <a:pt x="1139938" y="0"/>
                  </a:lnTo>
                  <a:cubicBezTo>
                    <a:pt x="1209890" y="0"/>
                    <a:pt x="1266598" y="56708"/>
                    <a:pt x="1266598" y="126660"/>
                  </a:cubicBezTo>
                  <a:lnTo>
                    <a:pt x="1266598" y="2425709"/>
                  </a:lnTo>
                  <a:cubicBezTo>
                    <a:pt x="1266598" y="2495661"/>
                    <a:pt x="1209890" y="2552369"/>
                    <a:pt x="1139938" y="2552369"/>
                  </a:cubicBezTo>
                  <a:lnTo>
                    <a:pt x="126660" y="2552369"/>
                  </a:lnTo>
                  <a:cubicBezTo>
                    <a:pt x="56708" y="2552369"/>
                    <a:pt x="0" y="2495661"/>
                    <a:pt x="0" y="2425709"/>
                  </a:cubicBezTo>
                  <a:lnTo>
                    <a:pt x="0" y="126660"/>
                  </a:lnTo>
                  <a:close/>
                </a:path>
              </a:pathLst>
            </a:custGeom>
            <a:solidFill>
              <a:schemeClr val="lt1"/>
            </a:solidFill>
            <a:ln cap="flat" cmpd="sng" w="12700">
              <a:solidFill>
                <a:schemeClr val="accent5"/>
              </a:solidFill>
              <a:prstDash val="solid"/>
              <a:miter lim="800000"/>
              <a:headEnd len="sm" w="sm" type="none"/>
              <a:tailEnd len="sm" w="sm" type="none"/>
            </a:ln>
          </p:spPr>
          <p:txBody>
            <a:bodyPr anchorCtr="0" anchor="ctr" bIns="1377125" lIns="37150" spcFirstLastPara="1" rIns="37150" wrap="square" tIns="37150">
              <a:noAutofit/>
            </a:bodyPr>
            <a:lstStyle/>
            <a:p>
              <a:pPr indent="0" lvl="0" marL="0" marR="0" rtl="0" algn="ctr">
                <a:lnSpc>
                  <a:spcPct val="90000"/>
                </a:lnSpc>
                <a:spcBef>
                  <a:spcPts val="0"/>
                </a:spcBef>
                <a:spcAft>
                  <a:spcPts val="0"/>
                </a:spcAft>
                <a:buNone/>
              </a:pPr>
              <a:r>
                <a:rPr lang="en-GB" sz="1100">
                  <a:solidFill>
                    <a:schemeClr val="dk1"/>
                  </a:solidFill>
                  <a:latin typeface="Calibri"/>
                  <a:ea typeface="Calibri"/>
                  <a:cs typeface="Calibri"/>
                  <a:sym typeface="Calibri"/>
                </a:rPr>
                <a:t>User co-design </a:t>
              </a:r>
              <a:br>
                <a:rPr lang="en-GB" sz="1100">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(specific solutions)</a:t>
              </a:r>
              <a:endParaRPr sz="1100"/>
            </a:p>
          </p:txBody>
        </p:sp>
        <p:sp>
          <p:nvSpPr>
            <p:cNvPr id="836" name="Google Shape;836;p100"/>
            <p:cNvSpPr/>
            <p:nvPr/>
          </p:nvSpPr>
          <p:spPr>
            <a:xfrm>
              <a:off x="4824206" y="234876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2F5496">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E4E</a:t>
              </a:r>
              <a:endParaRPr sz="1100"/>
            </a:p>
          </p:txBody>
        </p:sp>
        <p:sp>
          <p:nvSpPr>
            <p:cNvPr id="837" name="Google Shape;837;p100"/>
            <p:cNvSpPr/>
            <p:nvPr/>
          </p:nvSpPr>
          <p:spPr>
            <a:xfrm>
              <a:off x="6061851" y="1582309"/>
              <a:ext cx="1266598" cy="2552369"/>
            </a:xfrm>
            <a:custGeom>
              <a:rect b="b" l="l" r="r" t="t"/>
              <a:pathLst>
                <a:path extrusionOk="0" h="2552369" w="1266598">
                  <a:moveTo>
                    <a:pt x="0" y="126660"/>
                  </a:moveTo>
                  <a:cubicBezTo>
                    <a:pt x="0" y="56708"/>
                    <a:pt x="56708" y="0"/>
                    <a:pt x="126660" y="0"/>
                  </a:cubicBezTo>
                  <a:lnTo>
                    <a:pt x="1139938" y="0"/>
                  </a:lnTo>
                  <a:cubicBezTo>
                    <a:pt x="1209890" y="0"/>
                    <a:pt x="1266598" y="56708"/>
                    <a:pt x="1266598" y="126660"/>
                  </a:cubicBezTo>
                  <a:lnTo>
                    <a:pt x="1266598" y="2425709"/>
                  </a:lnTo>
                  <a:cubicBezTo>
                    <a:pt x="1266598" y="2495661"/>
                    <a:pt x="1209890" y="2552369"/>
                    <a:pt x="1139938" y="2552369"/>
                  </a:cubicBezTo>
                  <a:lnTo>
                    <a:pt x="126660" y="2552369"/>
                  </a:lnTo>
                  <a:cubicBezTo>
                    <a:pt x="56708" y="2552369"/>
                    <a:pt x="0" y="2495661"/>
                    <a:pt x="0" y="2425709"/>
                  </a:cubicBezTo>
                  <a:lnTo>
                    <a:pt x="0" y="126660"/>
                  </a:lnTo>
                  <a:close/>
                </a:path>
              </a:pathLst>
            </a:custGeom>
            <a:solidFill>
              <a:schemeClr val="lt1"/>
            </a:solidFill>
            <a:ln cap="flat" cmpd="sng" w="12700">
              <a:solidFill>
                <a:schemeClr val="accent5"/>
              </a:solidFill>
              <a:prstDash val="solid"/>
              <a:miter lim="800000"/>
              <a:headEnd len="sm" w="sm" type="none"/>
              <a:tailEnd len="sm" w="sm" type="none"/>
            </a:ln>
          </p:spPr>
          <p:txBody>
            <a:bodyPr anchorCtr="0" anchor="ctr" bIns="1377125" lIns="37150" spcFirstLastPara="1" rIns="37150" wrap="square" tIns="37150">
              <a:noAutofit/>
            </a:bodyPr>
            <a:lstStyle/>
            <a:p>
              <a:pPr indent="0" lvl="0" marL="0" marR="0" rtl="0" algn="ctr">
                <a:lnSpc>
                  <a:spcPct val="90000"/>
                </a:lnSpc>
                <a:spcBef>
                  <a:spcPts val="0"/>
                </a:spcBef>
                <a:spcAft>
                  <a:spcPts val="0"/>
                </a:spcAft>
                <a:buNone/>
              </a:pPr>
              <a:r>
                <a:rPr lang="en-GB" sz="1200">
                  <a:solidFill>
                    <a:schemeClr val="dk1"/>
                  </a:solidFill>
                  <a:latin typeface="Calibri"/>
                  <a:ea typeface="Calibri"/>
                  <a:cs typeface="Calibri"/>
                  <a:sym typeface="Calibri"/>
                </a:rPr>
                <a:t>Deploy</a:t>
              </a:r>
              <a:endParaRPr sz="1100"/>
            </a:p>
          </p:txBody>
        </p:sp>
        <p:sp>
          <p:nvSpPr>
            <p:cNvPr id="838" name="Google Shape;838;p100"/>
            <p:cNvSpPr/>
            <p:nvPr/>
          </p:nvSpPr>
          <p:spPr>
            <a:xfrm>
              <a:off x="6188510" y="2348767"/>
              <a:ext cx="1013279" cy="769574"/>
            </a:xfrm>
            <a:custGeom>
              <a:rect b="b" l="l" r="r" t="t"/>
              <a:pathLst>
                <a:path extrusionOk="0" h="769574" w="1013279">
                  <a:moveTo>
                    <a:pt x="0" y="76957"/>
                  </a:moveTo>
                  <a:cubicBezTo>
                    <a:pt x="0" y="34455"/>
                    <a:pt x="34455" y="0"/>
                    <a:pt x="76957" y="0"/>
                  </a:cubicBezTo>
                  <a:lnTo>
                    <a:pt x="936322" y="0"/>
                  </a:lnTo>
                  <a:cubicBezTo>
                    <a:pt x="978824" y="0"/>
                    <a:pt x="1013279" y="34455"/>
                    <a:pt x="1013279" y="76957"/>
                  </a:cubicBezTo>
                  <a:lnTo>
                    <a:pt x="1013279" y="692617"/>
                  </a:lnTo>
                  <a:cubicBezTo>
                    <a:pt x="1013279" y="735119"/>
                    <a:pt x="978824" y="769574"/>
                    <a:pt x="936322" y="769574"/>
                  </a:cubicBezTo>
                  <a:lnTo>
                    <a:pt x="76957" y="769574"/>
                  </a:lnTo>
                  <a:cubicBezTo>
                    <a:pt x="34455" y="769574"/>
                    <a:pt x="0" y="735119"/>
                    <a:pt x="0" y="692617"/>
                  </a:cubicBezTo>
                  <a:lnTo>
                    <a:pt x="0" y="76957"/>
                  </a:lnTo>
                  <a:close/>
                </a:path>
              </a:pathLst>
            </a:custGeom>
            <a:solidFill>
              <a:srgbClr val="2F5496">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Field</a:t>
              </a:r>
              <a:endParaRPr sz="1100"/>
            </a:p>
          </p:txBody>
        </p:sp>
        <p:sp>
          <p:nvSpPr>
            <p:cNvPr id="839" name="Google Shape;839;p100"/>
            <p:cNvSpPr/>
            <p:nvPr/>
          </p:nvSpPr>
          <p:spPr>
            <a:xfrm>
              <a:off x="4824206" y="3236737"/>
              <a:ext cx="2373069" cy="769574"/>
            </a:xfrm>
            <a:custGeom>
              <a:rect b="b" l="l" r="r" t="t"/>
              <a:pathLst>
                <a:path extrusionOk="0" h="769574" w="1937896">
                  <a:moveTo>
                    <a:pt x="0" y="76957"/>
                  </a:moveTo>
                  <a:cubicBezTo>
                    <a:pt x="0" y="34455"/>
                    <a:pt x="34455" y="0"/>
                    <a:pt x="76957" y="0"/>
                  </a:cubicBezTo>
                  <a:lnTo>
                    <a:pt x="1860939" y="0"/>
                  </a:lnTo>
                  <a:cubicBezTo>
                    <a:pt x="1903441" y="0"/>
                    <a:pt x="1937896" y="34455"/>
                    <a:pt x="1937896" y="76957"/>
                  </a:cubicBezTo>
                  <a:lnTo>
                    <a:pt x="1937896" y="692617"/>
                  </a:lnTo>
                  <a:cubicBezTo>
                    <a:pt x="1937896" y="735119"/>
                    <a:pt x="1903441" y="769574"/>
                    <a:pt x="1860939" y="769574"/>
                  </a:cubicBezTo>
                  <a:lnTo>
                    <a:pt x="76957" y="769574"/>
                  </a:lnTo>
                  <a:cubicBezTo>
                    <a:pt x="34455" y="769574"/>
                    <a:pt x="0" y="735119"/>
                    <a:pt x="0" y="692617"/>
                  </a:cubicBezTo>
                  <a:lnTo>
                    <a:pt x="0" y="76957"/>
                  </a:lnTo>
                  <a:close/>
                </a:path>
              </a:pathLst>
            </a:custGeom>
            <a:solidFill>
              <a:srgbClr val="F4B081">
                <a:alpha val="89803"/>
              </a:srgbClr>
            </a:solidFill>
            <a:ln>
              <a:noFill/>
            </a:ln>
          </p:spPr>
          <p:txBody>
            <a:bodyPr anchorCtr="0" anchor="ctr" bIns="45475" lIns="55000" spcFirstLastPara="1" rIns="55000" wrap="square" tIns="45475">
              <a:noAutofit/>
            </a:bodyPr>
            <a:lstStyle/>
            <a:p>
              <a:pPr indent="0" lvl="0" marL="0" marR="0" rtl="0" algn="ctr">
                <a:lnSpc>
                  <a:spcPct val="90000"/>
                </a:lnSpc>
                <a:spcBef>
                  <a:spcPts val="0"/>
                </a:spcBef>
                <a:spcAft>
                  <a:spcPts val="0"/>
                </a:spcAft>
                <a:buNone/>
              </a:pPr>
              <a:r>
                <a:rPr lang="en-GB" sz="1500">
                  <a:solidFill>
                    <a:schemeClr val="lt1"/>
                  </a:solidFill>
                  <a:latin typeface="Calibri"/>
                  <a:ea typeface="Calibri"/>
                  <a:cs typeface="Calibri"/>
                  <a:sym typeface="Calibri"/>
                </a:rPr>
                <a:t>Involve</a:t>
              </a:r>
              <a:endParaRPr sz="1100"/>
            </a:p>
          </p:txBody>
        </p:sp>
      </p:grpSp>
      <p:grpSp>
        <p:nvGrpSpPr>
          <p:cNvPr id="840" name="Google Shape;840;p100"/>
          <p:cNvGrpSpPr/>
          <p:nvPr/>
        </p:nvGrpSpPr>
        <p:grpSpPr>
          <a:xfrm>
            <a:off x="1345526" y="2994263"/>
            <a:ext cx="1959495" cy="1914277"/>
            <a:chOff x="17218" y="0"/>
            <a:chExt cx="2612660" cy="2552369"/>
          </a:xfrm>
        </p:grpSpPr>
        <p:sp>
          <p:nvSpPr>
            <p:cNvPr id="841" name="Google Shape;841;p100"/>
            <p:cNvSpPr/>
            <p:nvPr/>
          </p:nvSpPr>
          <p:spPr>
            <a:xfrm>
              <a:off x="17218" y="0"/>
              <a:ext cx="1266142" cy="2552369"/>
            </a:xfrm>
            <a:prstGeom prst="roundRect">
              <a:avLst>
                <a:gd fmla="val 10000"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2" name="Google Shape;842;p100"/>
            <p:cNvSpPr txBox="1"/>
            <p:nvPr/>
          </p:nvSpPr>
          <p:spPr>
            <a:xfrm>
              <a:off x="17218" y="0"/>
              <a:ext cx="1266142" cy="76571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900"/>
                <a:buFont typeface="Calibri"/>
                <a:buNone/>
              </a:pPr>
              <a:r>
                <a:rPr lang="en-GB" sz="900">
                  <a:solidFill>
                    <a:schemeClr val="dk1"/>
                  </a:solidFill>
                  <a:latin typeface="Calibri"/>
                  <a:ea typeface="Calibri"/>
                  <a:cs typeface="Calibri"/>
                  <a:sym typeface="Calibri"/>
                </a:rPr>
                <a:t>Observe Usage, utility, effectiveness, fitness for purpose</a:t>
              </a:r>
              <a:endParaRPr sz="1100"/>
            </a:p>
          </p:txBody>
        </p:sp>
        <p:sp>
          <p:nvSpPr>
            <p:cNvPr id="843" name="Google Shape;843;p100"/>
            <p:cNvSpPr/>
            <p:nvPr/>
          </p:nvSpPr>
          <p:spPr>
            <a:xfrm>
              <a:off x="85509" y="797935"/>
              <a:ext cx="1012914" cy="501438"/>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4" name="Google Shape;844;p100"/>
            <p:cNvSpPr txBox="1"/>
            <p:nvPr/>
          </p:nvSpPr>
          <p:spPr>
            <a:xfrm>
              <a:off x="100196" y="812622"/>
              <a:ext cx="983540" cy="472064"/>
            </a:xfrm>
            <a:prstGeom prst="rect">
              <a:avLst/>
            </a:prstGeom>
            <a:noFill/>
            <a:ln>
              <a:noFill/>
            </a:ln>
          </p:spPr>
          <p:txBody>
            <a:bodyPr anchorCtr="0" anchor="ctr" bIns="22850" lIns="30475" spcFirstLastPara="1" rIns="30475" wrap="square" tIns="22850">
              <a:noAutofit/>
            </a:bodyPr>
            <a:lstStyle/>
            <a:p>
              <a:pPr indent="0" lvl="0" marL="0" marR="0" rtl="0" algn="ctr">
                <a:lnSpc>
                  <a:spcPct val="90000"/>
                </a:lnSpc>
                <a:spcBef>
                  <a:spcPts val="0"/>
                </a:spcBef>
                <a:spcAft>
                  <a:spcPts val="0"/>
                </a:spcAft>
                <a:buClr>
                  <a:schemeClr val="lt1"/>
                </a:buClr>
                <a:buSzPts val="1200"/>
                <a:buFont typeface="Calibri"/>
                <a:buNone/>
              </a:pPr>
              <a:r>
                <a:rPr lang="en-GB" sz="1200">
                  <a:solidFill>
                    <a:schemeClr val="lt1"/>
                  </a:solidFill>
                  <a:latin typeface="Calibri"/>
                  <a:ea typeface="Calibri"/>
                  <a:cs typeface="Calibri"/>
                  <a:sym typeface="Calibri"/>
                </a:rPr>
                <a:t>Field/Desk</a:t>
              </a:r>
              <a:endParaRPr sz="1100"/>
            </a:p>
          </p:txBody>
        </p:sp>
        <p:sp>
          <p:nvSpPr>
            <p:cNvPr id="845" name="Google Shape;845;p100"/>
            <p:cNvSpPr/>
            <p:nvPr/>
          </p:nvSpPr>
          <p:spPr>
            <a:xfrm>
              <a:off x="127930" y="1344511"/>
              <a:ext cx="1012914" cy="501438"/>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6" name="Google Shape;846;p100"/>
            <p:cNvSpPr txBox="1"/>
            <p:nvPr/>
          </p:nvSpPr>
          <p:spPr>
            <a:xfrm>
              <a:off x="142617" y="1359198"/>
              <a:ext cx="983540" cy="472064"/>
            </a:xfrm>
            <a:prstGeom prst="rect">
              <a:avLst/>
            </a:prstGeom>
            <a:noFill/>
            <a:ln>
              <a:noFill/>
            </a:ln>
          </p:spPr>
          <p:txBody>
            <a:bodyPr anchorCtr="0" anchor="ctr" bIns="22850" lIns="30475" spcFirstLastPara="1" rIns="30475" wrap="square" tIns="22850">
              <a:noAutofit/>
            </a:bodyPr>
            <a:lstStyle/>
            <a:p>
              <a:pPr indent="0" lvl="0" marL="0" marR="0" rtl="0" algn="ctr">
                <a:lnSpc>
                  <a:spcPct val="90000"/>
                </a:lnSpc>
                <a:spcBef>
                  <a:spcPts val="0"/>
                </a:spcBef>
                <a:spcAft>
                  <a:spcPts val="0"/>
                </a:spcAft>
                <a:buClr>
                  <a:schemeClr val="lt1"/>
                </a:buClr>
                <a:buSzPts val="1200"/>
                <a:buFont typeface="Calibri"/>
                <a:buNone/>
              </a:pPr>
              <a:r>
                <a:rPr lang="en-GB" sz="1200">
                  <a:solidFill>
                    <a:schemeClr val="lt1"/>
                  </a:solidFill>
                  <a:latin typeface="Calibri"/>
                  <a:ea typeface="Calibri"/>
                  <a:cs typeface="Calibri"/>
                  <a:sym typeface="Calibri"/>
                </a:rPr>
                <a:t>Analyse</a:t>
              </a:r>
              <a:endParaRPr sz="1100"/>
            </a:p>
          </p:txBody>
        </p:sp>
        <p:sp>
          <p:nvSpPr>
            <p:cNvPr id="847" name="Google Shape;847;p100"/>
            <p:cNvSpPr/>
            <p:nvPr/>
          </p:nvSpPr>
          <p:spPr>
            <a:xfrm>
              <a:off x="127930" y="1923094"/>
              <a:ext cx="1012914" cy="501438"/>
            </a:xfrm>
            <a:prstGeom prst="roundRect">
              <a:avLst>
                <a:gd fmla="val 10000" name="adj"/>
              </a:avLst>
            </a:prstGeom>
            <a:solidFill>
              <a:srgbClr val="F4B08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00"/>
            <p:cNvSpPr txBox="1"/>
            <p:nvPr/>
          </p:nvSpPr>
          <p:spPr>
            <a:xfrm>
              <a:off x="142617" y="1937781"/>
              <a:ext cx="983540" cy="472064"/>
            </a:xfrm>
            <a:prstGeom prst="rect">
              <a:avLst/>
            </a:prstGeom>
            <a:noFill/>
            <a:ln>
              <a:noFill/>
            </a:ln>
          </p:spPr>
          <p:txBody>
            <a:bodyPr anchorCtr="0" anchor="ctr" bIns="22850" lIns="30475" spcFirstLastPara="1" rIns="30475" wrap="square" tIns="22850">
              <a:noAutofit/>
            </a:bodyPr>
            <a:lstStyle/>
            <a:p>
              <a:pPr indent="0" lvl="0" marL="0" marR="0" rtl="0" algn="ctr">
                <a:lnSpc>
                  <a:spcPct val="90000"/>
                </a:lnSpc>
                <a:spcBef>
                  <a:spcPts val="0"/>
                </a:spcBef>
                <a:spcAft>
                  <a:spcPts val="0"/>
                </a:spcAft>
                <a:buClr>
                  <a:schemeClr val="lt1"/>
                </a:buClr>
                <a:buSzPts val="1200"/>
                <a:buFont typeface="Calibri"/>
                <a:buNone/>
              </a:pPr>
              <a:r>
                <a:rPr lang="en-GB" sz="1200">
                  <a:solidFill>
                    <a:schemeClr val="lt1"/>
                  </a:solidFill>
                  <a:latin typeface="Calibri"/>
                  <a:ea typeface="Calibri"/>
                  <a:cs typeface="Calibri"/>
                  <a:sym typeface="Calibri"/>
                </a:rPr>
                <a:t>Invovle</a:t>
              </a:r>
              <a:endParaRPr sz="1200">
                <a:solidFill>
                  <a:schemeClr val="lt1"/>
                </a:solidFill>
                <a:latin typeface="Calibri"/>
                <a:ea typeface="Calibri"/>
                <a:cs typeface="Calibri"/>
                <a:sym typeface="Calibri"/>
              </a:endParaRPr>
            </a:p>
          </p:txBody>
        </p:sp>
        <p:sp>
          <p:nvSpPr>
            <p:cNvPr id="849" name="Google Shape;849;p100"/>
            <p:cNvSpPr/>
            <p:nvPr/>
          </p:nvSpPr>
          <p:spPr>
            <a:xfrm>
              <a:off x="1363736" y="0"/>
              <a:ext cx="1266142" cy="2552369"/>
            </a:xfrm>
            <a:prstGeom prst="roundRect">
              <a:avLst>
                <a:gd fmla="val 10000"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0" name="Google Shape;850;p100"/>
            <p:cNvSpPr txBox="1"/>
            <p:nvPr/>
          </p:nvSpPr>
          <p:spPr>
            <a:xfrm>
              <a:off x="1363736" y="0"/>
              <a:ext cx="1266142" cy="765710"/>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Evaluate</a:t>
              </a:r>
              <a:endParaRPr sz="1100"/>
            </a:p>
          </p:txBody>
        </p:sp>
        <p:sp>
          <p:nvSpPr>
            <p:cNvPr id="851" name="Google Shape;851;p100"/>
            <p:cNvSpPr/>
            <p:nvPr/>
          </p:nvSpPr>
          <p:spPr>
            <a:xfrm>
              <a:off x="1474600" y="752214"/>
              <a:ext cx="1012914" cy="503999"/>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2" name="Google Shape;852;p100"/>
            <p:cNvSpPr txBox="1"/>
            <p:nvPr/>
          </p:nvSpPr>
          <p:spPr>
            <a:xfrm>
              <a:off x="1489362" y="766976"/>
              <a:ext cx="983390" cy="474475"/>
            </a:xfrm>
            <a:prstGeom prst="rect">
              <a:avLst/>
            </a:prstGeom>
            <a:noFill/>
            <a:ln>
              <a:noFill/>
            </a:ln>
          </p:spPr>
          <p:txBody>
            <a:bodyPr anchorCtr="0" anchor="ctr" bIns="22850" lIns="30475" spcFirstLastPara="1" rIns="30475" wrap="square" tIns="22850">
              <a:noAutofit/>
            </a:bodyPr>
            <a:lstStyle/>
            <a:p>
              <a:pPr indent="0" lvl="0" marL="0" marR="0" rtl="0" algn="ctr">
                <a:lnSpc>
                  <a:spcPct val="90000"/>
                </a:lnSpc>
                <a:spcBef>
                  <a:spcPts val="0"/>
                </a:spcBef>
                <a:spcAft>
                  <a:spcPts val="0"/>
                </a:spcAft>
                <a:buClr>
                  <a:schemeClr val="lt1"/>
                </a:buClr>
                <a:buSzPts val="1200"/>
                <a:buFont typeface="Calibri"/>
                <a:buNone/>
              </a:pPr>
              <a:r>
                <a:rPr lang="en-GB" sz="1200">
                  <a:solidFill>
                    <a:schemeClr val="lt1"/>
                  </a:solidFill>
                  <a:latin typeface="Calibri"/>
                  <a:ea typeface="Calibri"/>
                  <a:cs typeface="Calibri"/>
                  <a:sym typeface="Calibri"/>
                </a:rPr>
                <a:t>Survey</a:t>
              </a:r>
              <a:endParaRPr sz="1100"/>
            </a:p>
          </p:txBody>
        </p:sp>
      </p:grpSp>
      <p:grpSp>
        <p:nvGrpSpPr>
          <p:cNvPr id="853" name="Google Shape;853;p100"/>
          <p:cNvGrpSpPr/>
          <p:nvPr/>
        </p:nvGrpSpPr>
        <p:grpSpPr>
          <a:xfrm>
            <a:off x="5343945" y="2970995"/>
            <a:ext cx="953101" cy="945004"/>
            <a:chOff x="248413" y="195083"/>
            <a:chExt cx="1270801" cy="1260005"/>
          </a:xfrm>
        </p:grpSpPr>
        <p:sp>
          <p:nvSpPr>
            <p:cNvPr id="854" name="Google Shape;854;p100"/>
            <p:cNvSpPr/>
            <p:nvPr/>
          </p:nvSpPr>
          <p:spPr>
            <a:xfrm>
              <a:off x="248413" y="195083"/>
              <a:ext cx="1270801" cy="1260005"/>
            </a:xfrm>
            <a:prstGeom prst="roundRect">
              <a:avLst>
                <a:gd fmla="val 10000"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5" name="Google Shape;855;p100"/>
            <p:cNvSpPr txBox="1"/>
            <p:nvPr/>
          </p:nvSpPr>
          <p:spPr>
            <a:xfrm>
              <a:off x="248413" y="195083"/>
              <a:ext cx="1270801" cy="378001"/>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       + Lessons</a:t>
              </a:r>
              <a:endParaRPr sz="1100"/>
            </a:p>
          </p:txBody>
        </p:sp>
        <p:sp>
          <p:nvSpPr>
            <p:cNvPr id="856" name="Google Shape;856;p100"/>
            <p:cNvSpPr/>
            <p:nvPr/>
          </p:nvSpPr>
          <p:spPr>
            <a:xfrm>
              <a:off x="367298" y="561865"/>
              <a:ext cx="1008002" cy="766804"/>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7" name="Google Shape;857;p100"/>
            <p:cNvSpPr txBox="1"/>
            <p:nvPr/>
          </p:nvSpPr>
          <p:spPr>
            <a:xfrm>
              <a:off x="389757" y="584324"/>
              <a:ext cx="963084" cy="721886"/>
            </a:xfrm>
            <a:prstGeom prst="rect">
              <a:avLst/>
            </a:prstGeom>
            <a:noFill/>
            <a:ln>
              <a:noFill/>
            </a:ln>
          </p:spPr>
          <p:txBody>
            <a:bodyPr anchorCtr="0" anchor="ctr" bIns="31425" lIns="41900" spcFirstLastPara="1" rIns="41900" wrap="square" tIns="31425">
              <a:noAutofit/>
            </a:bodyPr>
            <a:lstStyle/>
            <a:p>
              <a:pPr indent="0" lvl="0" marL="0" marR="0" rtl="0" algn="ctr">
                <a:lnSpc>
                  <a:spcPct val="90000"/>
                </a:lnSpc>
                <a:spcBef>
                  <a:spcPts val="0"/>
                </a:spcBef>
                <a:spcAft>
                  <a:spcPts val="0"/>
                </a:spcAft>
                <a:buClr>
                  <a:schemeClr val="lt1"/>
                </a:buClr>
                <a:buSzPts val="1700"/>
                <a:buFont typeface="Calibri"/>
                <a:buNone/>
              </a:pPr>
              <a:r>
                <a:rPr lang="en-GB" sz="1700">
                  <a:solidFill>
                    <a:schemeClr val="lt1"/>
                  </a:solidFill>
                  <a:latin typeface="Calibri"/>
                  <a:ea typeface="Calibri"/>
                  <a:cs typeface="Calibri"/>
                  <a:sym typeface="Calibri"/>
                </a:rPr>
                <a:t>Involve</a:t>
              </a:r>
              <a:endParaRPr sz="1100"/>
            </a:p>
          </p:txBody>
        </p:sp>
      </p:grpSp>
      <p:grpSp>
        <p:nvGrpSpPr>
          <p:cNvPr id="858" name="Google Shape;858;p100"/>
          <p:cNvGrpSpPr/>
          <p:nvPr/>
        </p:nvGrpSpPr>
        <p:grpSpPr>
          <a:xfrm>
            <a:off x="5312510" y="4013036"/>
            <a:ext cx="953101" cy="945004"/>
            <a:chOff x="260912" y="0"/>
            <a:chExt cx="1270801" cy="1260005"/>
          </a:xfrm>
        </p:grpSpPr>
        <p:sp>
          <p:nvSpPr>
            <p:cNvPr id="859" name="Google Shape;859;p100"/>
            <p:cNvSpPr/>
            <p:nvPr/>
          </p:nvSpPr>
          <p:spPr>
            <a:xfrm>
              <a:off x="260912" y="0"/>
              <a:ext cx="1270801" cy="1260005"/>
            </a:xfrm>
            <a:prstGeom prst="roundRect">
              <a:avLst>
                <a:gd fmla="val 10000"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0" name="Google Shape;860;p100"/>
            <p:cNvSpPr txBox="1"/>
            <p:nvPr/>
          </p:nvSpPr>
          <p:spPr>
            <a:xfrm>
              <a:off x="260912" y="0"/>
              <a:ext cx="1270801" cy="378001"/>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1"/>
                </a:buClr>
                <a:buSzPts val="1100"/>
                <a:buFont typeface="Calibri"/>
                <a:buNone/>
              </a:pPr>
              <a:r>
                <a:rPr lang="en-GB" sz="1100">
                  <a:solidFill>
                    <a:schemeClr val="dk1"/>
                  </a:solidFill>
                  <a:latin typeface="Calibri"/>
                  <a:ea typeface="Calibri"/>
                  <a:cs typeface="Calibri"/>
                  <a:sym typeface="Calibri"/>
                </a:rPr>
                <a:t>Policy + Lessons</a:t>
              </a:r>
              <a:endParaRPr sz="1100"/>
            </a:p>
          </p:txBody>
        </p:sp>
        <p:sp>
          <p:nvSpPr>
            <p:cNvPr id="861" name="Google Shape;861;p100"/>
            <p:cNvSpPr/>
            <p:nvPr/>
          </p:nvSpPr>
          <p:spPr>
            <a:xfrm>
              <a:off x="390838" y="315575"/>
              <a:ext cx="1008002" cy="264290"/>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2" name="Google Shape;862;p100"/>
            <p:cNvSpPr txBox="1"/>
            <p:nvPr/>
          </p:nvSpPr>
          <p:spPr>
            <a:xfrm>
              <a:off x="398579" y="323316"/>
              <a:ext cx="992520" cy="248808"/>
            </a:xfrm>
            <a:prstGeom prst="rect">
              <a:avLst/>
            </a:prstGeom>
            <a:noFill/>
            <a:ln>
              <a:noFill/>
            </a:ln>
          </p:spPr>
          <p:txBody>
            <a:bodyPr anchorCtr="0" anchor="ctr" bIns="18575" lIns="24750" spcFirstLastPara="1" rIns="24750" wrap="square" tIns="18575">
              <a:noAutofit/>
            </a:bodyPr>
            <a:lstStyle/>
            <a:p>
              <a:pPr indent="0" lvl="0" marL="0" marR="0" rtl="0" algn="ctr">
                <a:lnSpc>
                  <a:spcPct val="90000"/>
                </a:lnSpc>
                <a:spcBef>
                  <a:spcPts val="0"/>
                </a:spcBef>
                <a:spcAft>
                  <a:spcPts val="0"/>
                </a:spcAft>
                <a:buClr>
                  <a:schemeClr val="lt1"/>
                </a:buClr>
                <a:buSzPts val="1000"/>
                <a:buFont typeface="Calibri"/>
                <a:buNone/>
              </a:pPr>
              <a:r>
                <a:rPr lang="en-GB" sz="1000">
                  <a:solidFill>
                    <a:schemeClr val="lt1"/>
                  </a:solidFill>
                  <a:latin typeface="Calibri"/>
                  <a:ea typeface="Calibri"/>
                  <a:cs typeface="Calibri"/>
                  <a:sym typeface="Calibri"/>
                </a:rPr>
                <a:t>Scale-up</a:t>
              </a:r>
              <a:endParaRPr sz="1100"/>
            </a:p>
          </p:txBody>
        </p:sp>
        <p:sp>
          <p:nvSpPr>
            <p:cNvPr id="863" name="Google Shape;863;p100"/>
            <p:cNvSpPr/>
            <p:nvPr/>
          </p:nvSpPr>
          <p:spPr>
            <a:xfrm>
              <a:off x="398827" y="623510"/>
              <a:ext cx="1004400" cy="264290"/>
            </a:xfrm>
            <a:prstGeom prst="roundRect">
              <a:avLst>
                <a:gd fmla="val 10000" name="adj"/>
              </a:avLst>
            </a:prstGeom>
            <a:solidFill>
              <a:srgbClr val="2F549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4" name="Google Shape;864;p100"/>
            <p:cNvSpPr txBox="1"/>
            <p:nvPr/>
          </p:nvSpPr>
          <p:spPr>
            <a:xfrm>
              <a:off x="406568" y="631251"/>
              <a:ext cx="988918" cy="248808"/>
            </a:xfrm>
            <a:prstGeom prst="rect">
              <a:avLst/>
            </a:prstGeom>
            <a:noFill/>
            <a:ln>
              <a:noFill/>
            </a:ln>
          </p:spPr>
          <p:txBody>
            <a:bodyPr anchorCtr="0" anchor="ctr" bIns="18575" lIns="24750" spcFirstLastPara="1" rIns="24750" wrap="square" tIns="18575">
              <a:noAutofit/>
            </a:bodyPr>
            <a:lstStyle/>
            <a:p>
              <a:pPr indent="0" lvl="0" marL="0" marR="0" rtl="0" algn="ctr">
                <a:lnSpc>
                  <a:spcPct val="90000"/>
                </a:lnSpc>
                <a:spcBef>
                  <a:spcPts val="0"/>
                </a:spcBef>
                <a:spcAft>
                  <a:spcPts val="0"/>
                </a:spcAft>
                <a:buClr>
                  <a:schemeClr val="lt1"/>
                </a:buClr>
                <a:buSzPts val="1000"/>
                <a:buFont typeface="Calibri"/>
                <a:buNone/>
              </a:pPr>
              <a:r>
                <a:rPr lang="en-GB" sz="1000">
                  <a:solidFill>
                    <a:schemeClr val="lt1"/>
                  </a:solidFill>
                  <a:latin typeface="Calibri"/>
                  <a:ea typeface="Calibri"/>
                  <a:cs typeface="Calibri"/>
                  <a:sym typeface="Calibri"/>
                </a:rPr>
                <a:t>Recipes</a:t>
              </a:r>
              <a:endParaRPr sz="1100"/>
            </a:p>
          </p:txBody>
        </p:sp>
        <p:sp>
          <p:nvSpPr>
            <p:cNvPr id="865" name="Google Shape;865;p100"/>
            <p:cNvSpPr/>
            <p:nvPr/>
          </p:nvSpPr>
          <p:spPr>
            <a:xfrm>
              <a:off x="406780" y="928260"/>
              <a:ext cx="1004400" cy="259201"/>
            </a:xfrm>
            <a:prstGeom prst="roundRect">
              <a:avLst>
                <a:gd fmla="val 10000" name="adj"/>
              </a:avLst>
            </a:prstGeom>
            <a:solidFill>
              <a:srgbClr val="F4B08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6" name="Google Shape;866;p100"/>
            <p:cNvSpPr txBox="1"/>
            <p:nvPr/>
          </p:nvSpPr>
          <p:spPr>
            <a:xfrm>
              <a:off x="414372" y="935852"/>
              <a:ext cx="989216" cy="244017"/>
            </a:xfrm>
            <a:prstGeom prst="rect">
              <a:avLst/>
            </a:prstGeom>
            <a:noFill/>
            <a:ln>
              <a:noFill/>
            </a:ln>
          </p:spPr>
          <p:txBody>
            <a:bodyPr anchorCtr="0" anchor="ctr" bIns="18575" lIns="24750" spcFirstLastPara="1" rIns="24750" wrap="square" tIns="18575">
              <a:noAutofit/>
            </a:bodyPr>
            <a:lstStyle/>
            <a:p>
              <a:pPr indent="0" lvl="0" marL="0" marR="0" rtl="0" algn="ctr">
                <a:lnSpc>
                  <a:spcPct val="90000"/>
                </a:lnSpc>
                <a:spcBef>
                  <a:spcPts val="0"/>
                </a:spcBef>
                <a:spcAft>
                  <a:spcPts val="0"/>
                </a:spcAft>
                <a:buClr>
                  <a:schemeClr val="lt1"/>
                </a:buClr>
                <a:buSzPts val="1000"/>
                <a:buFont typeface="Calibri"/>
                <a:buNone/>
              </a:pPr>
              <a:r>
                <a:rPr lang="en-GB" sz="1000">
                  <a:solidFill>
                    <a:schemeClr val="lt1"/>
                  </a:solidFill>
                  <a:latin typeface="Calibri"/>
                  <a:ea typeface="Calibri"/>
                  <a:cs typeface="Calibri"/>
                  <a:sym typeface="Calibri"/>
                </a:rPr>
                <a:t>Involve</a:t>
              </a:r>
              <a:endParaRPr sz="1100"/>
            </a:p>
          </p:txBody>
        </p:sp>
      </p:grpSp>
      <p:cxnSp>
        <p:nvCxnSpPr>
          <p:cNvPr id="867" name="Google Shape;867;p100"/>
          <p:cNvCxnSpPr/>
          <p:nvPr/>
        </p:nvCxnSpPr>
        <p:spPr>
          <a:xfrm flipH="1" rot="10800000">
            <a:off x="3317326" y="3851967"/>
            <a:ext cx="925781" cy="1"/>
          </a:xfrm>
          <a:prstGeom prst="straightConnector1">
            <a:avLst/>
          </a:prstGeom>
          <a:noFill/>
          <a:ln cap="flat" cmpd="sng" w="63500">
            <a:solidFill>
              <a:schemeClr val="accent1"/>
            </a:solidFill>
            <a:prstDash val="solid"/>
            <a:miter lim="800000"/>
            <a:headEnd len="sm" w="sm" type="none"/>
            <a:tailEnd len="sm" w="sm" type="none"/>
          </a:ln>
        </p:spPr>
      </p:cxnSp>
      <p:cxnSp>
        <p:nvCxnSpPr>
          <p:cNvPr id="868" name="Google Shape;868;p100"/>
          <p:cNvCxnSpPr/>
          <p:nvPr/>
        </p:nvCxnSpPr>
        <p:spPr>
          <a:xfrm flipH="1" rot="10800000">
            <a:off x="4240115" y="3381127"/>
            <a:ext cx="991236" cy="418436"/>
          </a:xfrm>
          <a:prstGeom prst="straightConnector1">
            <a:avLst/>
          </a:prstGeom>
          <a:noFill/>
          <a:ln cap="flat" cmpd="sng" w="63500">
            <a:solidFill>
              <a:schemeClr val="accent1"/>
            </a:solidFill>
            <a:prstDash val="solid"/>
            <a:miter lim="800000"/>
            <a:headEnd len="sm" w="sm" type="none"/>
            <a:tailEnd len="med" w="med" type="triangle"/>
          </a:ln>
        </p:spPr>
      </p:cxnSp>
      <p:cxnSp>
        <p:nvCxnSpPr>
          <p:cNvPr id="869" name="Google Shape;869;p100"/>
          <p:cNvCxnSpPr/>
          <p:nvPr/>
        </p:nvCxnSpPr>
        <p:spPr>
          <a:xfrm>
            <a:off x="4240115" y="3831779"/>
            <a:ext cx="988244" cy="572393"/>
          </a:xfrm>
          <a:prstGeom prst="straightConnector1">
            <a:avLst/>
          </a:prstGeom>
          <a:noFill/>
          <a:ln cap="flat" cmpd="sng" w="63500">
            <a:solidFill>
              <a:schemeClr val="accent1"/>
            </a:solidFill>
            <a:prstDash val="solid"/>
            <a:miter lim="800000"/>
            <a:headEnd len="sm" w="sm" type="none"/>
            <a:tailEnd len="med" w="med" type="triangle"/>
          </a:ln>
        </p:spPr>
      </p:cxnSp>
      <p:sp>
        <p:nvSpPr>
          <p:cNvPr id="870" name="Google Shape;870;p100"/>
          <p:cNvSpPr txBox="1"/>
          <p:nvPr/>
        </p:nvSpPr>
        <p:spPr>
          <a:xfrm>
            <a:off x="4358384" y="3951401"/>
            <a:ext cx="302728" cy="21929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Yes</a:t>
            </a:r>
            <a:endParaRPr sz="1100"/>
          </a:p>
        </p:txBody>
      </p:sp>
      <p:sp>
        <p:nvSpPr>
          <p:cNvPr id="871" name="Google Shape;871;p100"/>
          <p:cNvSpPr txBox="1"/>
          <p:nvPr/>
        </p:nvSpPr>
        <p:spPr>
          <a:xfrm>
            <a:off x="4375938" y="3168414"/>
            <a:ext cx="285174" cy="21929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No</a:t>
            </a:r>
            <a:endParaRPr sz="1100"/>
          </a:p>
        </p:txBody>
      </p:sp>
      <p:sp>
        <p:nvSpPr>
          <p:cNvPr id="872" name="Google Shape;872;p100"/>
          <p:cNvSpPr txBox="1"/>
          <p:nvPr/>
        </p:nvSpPr>
        <p:spPr>
          <a:xfrm>
            <a:off x="3309919" y="3289854"/>
            <a:ext cx="933188" cy="21929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Needs fulfilled?</a:t>
            </a:r>
            <a:endParaRPr sz="1000">
              <a:solidFill>
                <a:schemeClr val="dk1"/>
              </a:solidFill>
              <a:latin typeface="Calibri"/>
              <a:ea typeface="Calibri"/>
              <a:cs typeface="Calibri"/>
              <a:sym typeface="Calibri"/>
            </a:endParaRPr>
          </a:p>
        </p:txBody>
      </p:sp>
      <p:sp>
        <p:nvSpPr>
          <p:cNvPr id="873" name="Google Shape;873;p100"/>
          <p:cNvSpPr txBox="1"/>
          <p:nvPr/>
        </p:nvSpPr>
        <p:spPr>
          <a:xfrm>
            <a:off x="329603" y="1686704"/>
            <a:ext cx="630221"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Phase 1</a:t>
            </a:r>
            <a:endParaRPr sz="1100"/>
          </a:p>
        </p:txBody>
      </p:sp>
      <p:sp>
        <p:nvSpPr>
          <p:cNvPr id="874" name="Google Shape;874;p100"/>
          <p:cNvSpPr txBox="1"/>
          <p:nvPr/>
        </p:nvSpPr>
        <p:spPr>
          <a:xfrm>
            <a:off x="329602" y="3486165"/>
            <a:ext cx="630221"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Phase 2</a:t>
            </a:r>
            <a:endParaRPr sz="1100"/>
          </a:p>
        </p:txBody>
      </p:sp>
      <p:sp>
        <p:nvSpPr>
          <p:cNvPr id="875" name="Google Shape;875;p100"/>
          <p:cNvSpPr/>
          <p:nvPr/>
        </p:nvSpPr>
        <p:spPr>
          <a:xfrm>
            <a:off x="1149610" y="697158"/>
            <a:ext cx="247135" cy="234654"/>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A</a:t>
            </a:r>
            <a:endParaRPr sz="1100"/>
          </a:p>
        </p:txBody>
      </p:sp>
      <p:sp>
        <p:nvSpPr>
          <p:cNvPr id="876" name="Google Shape;876;p100"/>
          <p:cNvSpPr/>
          <p:nvPr/>
        </p:nvSpPr>
        <p:spPr>
          <a:xfrm>
            <a:off x="5475625" y="2695806"/>
            <a:ext cx="189000" cy="18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A</a:t>
            </a: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0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Technology</a:t>
            </a:r>
            <a:endParaRPr sz="1100"/>
          </a:p>
        </p:txBody>
      </p:sp>
      <p:grpSp>
        <p:nvGrpSpPr>
          <p:cNvPr id="882" name="Google Shape;882;p101"/>
          <p:cNvGrpSpPr/>
          <p:nvPr/>
        </p:nvGrpSpPr>
        <p:grpSpPr>
          <a:xfrm>
            <a:off x="1087771" y="1797023"/>
            <a:ext cx="6091162" cy="1316765"/>
            <a:chOff x="3224" y="1831489"/>
            <a:chExt cx="8121550" cy="1755687"/>
          </a:xfrm>
        </p:grpSpPr>
        <p:sp>
          <p:nvSpPr>
            <p:cNvPr id="883" name="Google Shape;883;p101"/>
            <p:cNvSpPr/>
            <p:nvPr/>
          </p:nvSpPr>
          <p:spPr>
            <a:xfrm>
              <a:off x="5258345" y="3177182"/>
              <a:ext cx="477738" cy="91440"/>
            </a:xfrm>
            <a:custGeom>
              <a:rect b="b" l="l" r="r" t="t"/>
              <a:pathLst>
                <a:path extrusionOk="0" h="120000" w="120000">
                  <a:moveTo>
                    <a:pt x="0" y="60000"/>
                  </a:moveTo>
                  <a:lnTo>
                    <a:pt x="120000" y="60000"/>
                  </a:lnTo>
                </a:path>
              </a:pathLst>
            </a:custGeom>
            <a:noFill/>
            <a:ln cap="flat" cmpd="sng" w="12700">
              <a:solidFill>
                <a:schemeClr val="accent6"/>
              </a:solidFill>
              <a:prstDash val="solid"/>
              <a:miter lim="800000"/>
              <a:headEnd len="sm" w="sm" type="none"/>
              <a:tailEnd len="sm" w="sm" type="none"/>
            </a:ln>
          </p:spPr>
        </p:sp>
        <p:sp>
          <p:nvSpPr>
            <p:cNvPr id="884" name="Google Shape;884;p101"/>
            <p:cNvSpPr/>
            <p:nvPr/>
          </p:nvSpPr>
          <p:spPr>
            <a:xfrm>
              <a:off x="2391916" y="2709333"/>
              <a:ext cx="477738" cy="513568"/>
            </a:xfrm>
            <a:custGeom>
              <a:rect b="b" l="l" r="r" t="t"/>
              <a:pathLst>
                <a:path extrusionOk="0" h="120000" w="120000">
                  <a:moveTo>
                    <a:pt x="0" y="0"/>
                  </a:moveTo>
                  <a:lnTo>
                    <a:pt x="60000" y="0"/>
                  </a:lnTo>
                  <a:lnTo>
                    <a:pt x="60000" y="120000"/>
                  </a:lnTo>
                  <a:lnTo>
                    <a:pt x="120000" y="120000"/>
                  </a:lnTo>
                </a:path>
              </a:pathLst>
            </a:custGeom>
            <a:noFill/>
            <a:ln cap="flat" cmpd="sng" w="12700">
              <a:solidFill>
                <a:srgbClr val="599BD5"/>
              </a:solidFill>
              <a:prstDash val="solid"/>
              <a:miter lim="800000"/>
              <a:headEnd len="sm" w="sm" type="none"/>
              <a:tailEnd len="sm" w="sm" type="none"/>
            </a:ln>
          </p:spPr>
        </p:sp>
        <p:sp>
          <p:nvSpPr>
            <p:cNvPr id="885" name="Google Shape;885;p101"/>
            <p:cNvSpPr/>
            <p:nvPr/>
          </p:nvSpPr>
          <p:spPr>
            <a:xfrm>
              <a:off x="5258345" y="2150044"/>
              <a:ext cx="477738" cy="91440"/>
            </a:xfrm>
            <a:custGeom>
              <a:rect b="b" l="l" r="r" t="t"/>
              <a:pathLst>
                <a:path extrusionOk="0" h="120000" w="120000">
                  <a:moveTo>
                    <a:pt x="0" y="60000"/>
                  </a:moveTo>
                  <a:lnTo>
                    <a:pt x="120000" y="60000"/>
                  </a:lnTo>
                </a:path>
              </a:pathLst>
            </a:custGeom>
            <a:noFill/>
            <a:ln cap="flat" cmpd="sng" w="12700">
              <a:solidFill>
                <a:schemeClr val="accent6"/>
              </a:solidFill>
              <a:prstDash val="solid"/>
              <a:miter lim="800000"/>
              <a:headEnd len="sm" w="sm" type="none"/>
              <a:tailEnd len="sm" w="sm" type="none"/>
            </a:ln>
          </p:spPr>
        </p:sp>
        <p:sp>
          <p:nvSpPr>
            <p:cNvPr id="886" name="Google Shape;886;p101"/>
            <p:cNvSpPr/>
            <p:nvPr/>
          </p:nvSpPr>
          <p:spPr>
            <a:xfrm>
              <a:off x="2391916" y="2195764"/>
              <a:ext cx="477738" cy="513568"/>
            </a:xfrm>
            <a:custGeom>
              <a:rect b="b" l="l" r="r" t="t"/>
              <a:pathLst>
                <a:path extrusionOk="0" h="120000" w="120000">
                  <a:moveTo>
                    <a:pt x="0" y="120000"/>
                  </a:moveTo>
                  <a:lnTo>
                    <a:pt x="60000" y="120000"/>
                  </a:lnTo>
                  <a:lnTo>
                    <a:pt x="60000" y="0"/>
                  </a:lnTo>
                  <a:lnTo>
                    <a:pt x="120000" y="0"/>
                  </a:lnTo>
                </a:path>
              </a:pathLst>
            </a:custGeom>
            <a:noFill/>
            <a:ln cap="flat" cmpd="sng" w="12700">
              <a:solidFill>
                <a:srgbClr val="599BD5"/>
              </a:solidFill>
              <a:prstDash val="solid"/>
              <a:miter lim="800000"/>
              <a:headEnd len="sm" w="sm" type="none"/>
              <a:tailEnd len="sm" w="sm" type="none"/>
            </a:ln>
          </p:spPr>
        </p:sp>
        <p:sp>
          <p:nvSpPr>
            <p:cNvPr id="887" name="Google Shape;887;p101"/>
            <p:cNvSpPr/>
            <p:nvPr/>
          </p:nvSpPr>
          <p:spPr>
            <a:xfrm>
              <a:off x="3224" y="2345058"/>
              <a:ext cx="2388691" cy="728550"/>
            </a:xfrm>
            <a:prstGeom prst="rect">
              <a:avLst/>
            </a:prstGeom>
            <a:gradFill>
              <a:gsLst>
                <a:gs pos="0">
                  <a:srgbClr val="D1D1D1"/>
                </a:gs>
                <a:gs pos="50000">
                  <a:srgbClr val="C7C7C7"/>
                </a:gs>
                <a:gs pos="100000">
                  <a:srgbClr val="C0C0C0"/>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8" name="Google Shape;888;p101"/>
            <p:cNvSpPr txBox="1"/>
            <p:nvPr/>
          </p:nvSpPr>
          <p:spPr>
            <a:xfrm>
              <a:off x="3224" y="2345058"/>
              <a:ext cx="2388691" cy="72855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Technology</a:t>
              </a:r>
              <a:endParaRPr sz="1100"/>
            </a:p>
          </p:txBody>
        </p:sp>
        <p:sp>
          <p:nvSpPr>
            <p:cNvPr id="889" name="Google Shape;889;p101"/>
            <p:cNvSpPr/>
            <p:nvPr/>
          </p:nvSpPr>
          <p:spPr>
            <a:xfrm>
              <a:off x="2869654" y="1831489"/>
              <a:ext cx="2388691" cy="728550"/>
            </a:xfrm>
            <a:prstGeom prst="rect">
              <a:avLst/>
            </a:prstGeom>
            <a:gradFill>
              <a:gsLst>
                <a:gs pos="0">
                  <a:srgbClr val="AFCAE9"/>
                </a:gs>
                <a:gs pos="50000">
                  <a:srgbClr val="A0C1E4"/>
                </a:gs>
                <a:gs pos="100000">
                  <a:srgbClr val="8FB8E4"/>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0" name="Google Shape;890;p101"/>
            <p:cNvSpPr txBox="1"/>
            <p:nvPr/>
          </p:nvSpPr>
          <p:spPr>
            <a:xfrm>
              <a:off x="2869654" y="1831489"/>
              <a:ext cx="2388691" cy="72855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Monitoring Solutions</a:t>
              </a:r>
              <a:endParaRPr sz="1100"/>
            </a:p>
            <a:p>
              <a:pPr indent="0" lvl="0" marL="0" marR="0" rtl="0" algn="ctr">
                <a:lnSpc>
                  <a:spcPct val="90000"/>
                </a:lnSpc>
                <a:spcBef>
                  <a:spcPts val="40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(Sense)</a:t>
              </a:r>
              <a:endParaRPr sz="1100"/>
            </a:p>
          </p:txBody>
        </p:sp>
        <p:sp>
          <p:nvSpPr>
            <p:cNvPr id="891" name="Google Shape;891;p101"/>
            <p:cNvSpPr/>
            <p:nvPr/>
          </p:nvSpPr>
          <p:spPr>
            <a:xfrm>
              <a:off x="5736083" y="1831489"/>
              <a:ext cx="2388691" cy="728550"/>
            </a:xfrm>
            <a:prstGeom prst="rect">
              <a:avLst/>
            </a:prstGeom>
            <a:gradFill>
              <a:gsLst>
                <a:gs pos="0">
                  <a:srgbClr val="B4D4A5"/>
                </a:gs>
                <a:gs pos="50000">
                  <a:srgbClr val="A8CD97"/>
                </a:gs>
                <a:gs pos="100000">
                  <a:srgbClr val="9BC985"/>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2" name="Google Shape;892;p101"/>
            <p:cNvSpPr txBox="1"/>
            <p:nvPr/>
          </p:nvSpPr>
          <p:spPr>
            <a:xfrm>
              <a:off x="5736083" y="1831489"/>
              <a:ext cx="2388691" cy="72855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Invent, Innovate, Deploy</a:t>
              </a:r>
              <a:endParaRPr sz="1100"/>
            </a:p>
          </p:txBody>
        </p:sp>
        <p:sp>
          <p:nvSpPr>
            <p:cNvPr id="893" name="Google Shape;893;p101"/>
            <p:cNvSpPr/>
            <p:nvPr/>
          </p:nvSpPr>
          <p:spPr>
            <a:xfrm>
              <a:off x="2869654" y="2858626"/>
              <a:ext cx="2388691" cy="728550"/>
            </a:xfrm>
            <a:prstGeom prst="rect">
              <a:avLst/>
            </a:prstGeom>
            <a:gradFill>
              <a:gsLst>
                <a:gs pos="0">
                  <a:srgbClr val="AFCAE9"/>
                </a:gs>
                <a:gs pos="50000">
                  <a:srgbClr val="A0C1E4"/>
                </a:gs>
                <a:gs pos="100000">
                  <a:srgbClr val="8FB8E4"/>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4" name="Google Shape;894;p101"/>
            <p:cNvSpPr txBox="1"/>
            <p:nvPr/>
          </p:nvSpPr>
          <p:spPr>
            <a:xfrm>
              <a:off x="2869654" y="2858626"/>
              <a:ext cx="2388691" cy="72855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Energy Solutions</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(Control)</a:t>
              </a:r>
              <a:endParaRPr sz="1100"/>
            </a:p>
          </p:txBody>
        </p:sp>
        <p:sp>
          <p:nvSpPr>
            <p:cNvPr id="895" name="Google Shape;895;p101"/>
            <p:cNvSpPr/>
            <p:nvPr/>
          </p:nvSpPr>
          <p:spPr>
            <a:xfrm>
              <a:off x="5736083" y="2858626"/>
              <a:ext cx="2388691" cy="728550"/>
            </a:xfrm>
            <a:prstGeom prst="rect">
              <a:avLst/>
            </a:prstGeom>
            <a:gradFill>
              <a:gsLst>
                <a:gs pos="0">
                  <a:srgbClr val="B4D4A5"/>
                </a:gs>
                <a:gs pos="50000">
                  <a:srgbClr val="A8CD97"/>
                </a:gs>
                <a:gs pos="100000">
                  <a:srgbClr val="9BC985"/>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6" name="Google Shape;896;p101"/>
            <p:cNvSpPr txBox="1"/>
            <p:nvPr/>
          </p:nvSpPr>
          <p:spPr>
            <a:xfrm>
              <a:off x="5736083" y="2858626"/>
              <a:ext cx="2388691" cy="72855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Rethink, innovate, deploy, evaluate, analyse, capitalise</a:t>
              </a:r>
              <a:endParaRPr sz="1100"/>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0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Instrumentation</a:t>
            </a:r>
            <a:endParaRPr sz="1100"/>
          </a:p>
        </p:txBody>
      </p:sp>
      <p:sp>
        <p:nvSpPr>
          <p:cNvPr id="902" name="Google Shape;902;p10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Device level energy usage---appliances</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Product level usage---mobile lighting, street lighting</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Indoor air pollution evaluation---cooking</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Outdoor air pollution evaluation---cooking</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Microgrid sub-system monitoring (generation &amp; demand)</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Metering &amp; Billing (Consumer units monitoring)</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User owned-energy usage tracking evaluation facility</a:t>
            </a:r>
            <a:endParaRPr b="0" i="0" sz="2100" u="none" cap="none" strike="noStrike">
              <a:solidFill>
                <a:schemeClr val="dk1"/>
              </a:solidFill>
              <a:latin typeface="Calibri"/>
              <a:ea typeface="Calibri"/>
              <a:cs typeface="Calibri"/>
              <a:sym typeface="Calibri"/>
            </a:endParaRPr>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Community owned---energy generation and usage tracking facility</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Community owned devices---energy distribution control devices</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0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Project Impact: Partners</a:t>
            </a:r>
            <a:endParaRPr sz="1100"/>
          </a:p>
        </p:txBody>
      </p:sp>
      <p:sp>
        <p:nvSpPr>
          <p:cNvPr id="908" name="Google Shape;908;p10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UN's global organisations (e.g. UK National Commission for UNESCO for the UNITWIN Network in Humanitarian Engineering)</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Existing third sector networks (e.g. Practical Action with their links to the Moving Energy Initiative), and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Government (e.g. Scene Connect's advisory role with the Scottish government on the Local Energy Challenge Fund (LECF) for the development and impact of community renewables projects in Scotland). </a:t>
            </a:r>
            <a:endParaRPr sz="1100"/>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Calibri"/>
              <a:buNone/>
            </a:pPr>
            <a:r>
              <a:rPr b="1" i="0" lang="en-GB" sz="3000" u="none" cap="none" strike="noStrike">
                <a:solidFill>
                  <a:schemeClr val="dk1"/>
                </a:solidFill>
                <a:latin typeface="Calibri"/>
                <a:ea typeface="Calibri"/>
                <a:cs typeface="Calibri"/>
                <a:sym typeface="Calibri"/>
              </a:rPr>
              <a:t>Explore and exploit the role of IoT technologies as</a:t>
            </a:r>
            <a:br>
              <a:rPr b="1" i="0" lang="en-GB" sz="3000" u="none" cap="none" strike="noStrike">
                <a:solidFill>
                  <a:schemeClr val="dk1"/>
                </a:solidFill>
                <a:latin typeface="Calibri"/>
                <a:ea typeface="Calibri"/>
                <a:cs typeface="Calibri"/>
                <a:sym typeface="Calibri"/>
              </a:rPr>
            </a:br>
            <a:endParaRPr b="0" i="0" sz="3000" u="none" cap="none" strike="noStrike">
              <a:solidFill>
                <a:schemeClr val="dk1"/>
              </a:solidFill>
              <a:latin typeface="Calibri"/>
              <a:ea typeface="Calibri"/>
              <a:cs typeface="Calibri"/>
              <a:sym typeface="Calibri"/>
            </a:endParaRPr>
          </a:p>
        </p:txBody>
      </p:sp>
      <p:sp>
        <p:nvSpPr>
          <p:cNvPr id="193" name="Google Shape;193;p3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1" marL="520700" marR="0" rtl="0" algn="l">
              <a:lnSpc>
                <a:spcPct val="9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Enablers of understanding: social behaviour, energy usage patterns, reaction to energy exposure</a:t>
            </a:r>
            <a:endParaRPr sz="1100"/>
          </a:p>
          <a:p>
            <a:pPr indent="-171450" lvl="1" marL="520700" marR="0" rtl="0" algn="l">
              <a:lnSpc>
                <a:spcPct val="90000"/>
              </a:lnSpc>
              <a:spcBef>
                <a:spcPts val="4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Life long integrated component in distributed off grid energy systems – enabling  novel financial models, end of life processes for the energy solutions, on-demand maintenance</a:t>
            </a:r>
            <a:endParaRPr sz="1100"/>
          </a:p>
          <a:p>
            <a:pPr indent="-171450" lvl="1" marL="520700" marR="0" rtl="0" algn="l">
              <a:lnSpc>
                <a:spcPct val="90000"/>
              </a:lnSpc>
              <a:spcBef>
                <a:spcPts val="40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Production of new research methodologies in the energy arena: integrative evidence based approaches to social phenome study</a:t>
            </a:r>
            <a:endParaRPr sz="1100"/>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GB" sz="3300" u="none" cap="none" strike="noStrike">
                <a:solidFill>
                  <a:schemeClr val="dk1"/>
                </a:solidFill>
                <a:latin typeface="Calibri"/>
                <a:ea typeface="Calibri"/>
                <a:cs typeface="Calibri"/>
                <a:sym typeface="Calibri"/>
              </a:rPr>
              <a:t>Some definitions</a:t>
            </a:r>
            <a:endParaRPr b="0" i="0" sz="3300" u="none" cap="none" strike="noStrike">
              <a:solidFill>
                <a:schemeClr val="dk1"/>
              </a:solidFill>
              <a:latin typeface="Calibri"/>
              <a:ea typeface="Calibri"/>
              <a:cs typeface="Calibri"/>
              <a:sym typeface="Calibri"/>
            </a:endParaRPr>
          </a:p>
        </p:txBody>
      </p:sp>
      <p:sp>
        <p:nvSpPr>
          <p:cNvPr id="199" name="Google Shape;199;p3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70000"/>
              </a:lnSpc>
              <a:spcBef>
                <a:spcPts val="0"/>
              </a:spcBef>
              <a:spcAft>
                <a:spcPts val="0"/>
              </a:spcAft>
              <a:buClr>
                <a:schemeClr val="dk1"/>
              </a:buClr>
              <a:buSzPts val="1900"/>
              <a:buFont typeface="Arial"/>
              <a:buChar char="•"/>
            </a:pPr>
            <a:r>
              <a:rPr b="1" i="0" lang="en-GB" sz="1900" u="none" cap="small" strike="noStrike">
                <a:solidFill>
                  <a:schemeClr val="dk1"/>
                </a:solidFill>
                <a:latin typeface="Calibri"/>
                <a:ea typeface="Calibri"/>
                <a:cs typeface="Calibri"/>
                <a:sym typeface="Calibri"/>
              </a:rPr>
              <a:t>Internet of Things (IOT): </a:t>
            </a:r>
            <a:r>
              <a:rPr b="0" i="0" lang="en-GB" sz="1900" u="none" cap="small" strike="noStrike">
                <a:solidFill>
                  <a:schemeClr val="dk1"/>
                </a:solidFill>
                <a:latin typeface="Calibri"/>
                <a:ea typeface="Calibri"/>
                <a:cs typeface="Calibri"/>
                <a:sym typeface="Calibri"/>
              </a:rPr>
              <a:t>equipping all physical and organic things in the world with identifying intelligent devices allowing the near real-time collecting and sharing of data between machines and humans. The IOT era has already begun, albeit in it's first primitive stage.</a:t>
            </a:r>
            <a:endParaRPr sz="1100"/>
          </a:p>
          <a:p>
            <a:pPr indent="0" lvl="0" marL="0" marR="0" rtl="0" algn="l">
              <a:lnSpc>
                <a:spcPct val="70000"/>
              </a:lnSpc>
              <a:spcBef>
                <a:spcPts val="800"/>
              </a:spcBef>
              <a:spcAft>
                <a:spcPts val="0"/>
              </a:spcAft>
              <a:buClr>
                <a:schemeClr val="dk1"/>
              </a:buClr>
              <a:buSzPts val="1900"/>
              <a:buFont typeface="Arial"/>
              <a:buNone/>
            </a:pPr>
            <a:r>
              <a:t/>
            </a:r>
            <a:endParaRPr b="0" i="0" sz="1900" u="none" cap="small" strike="noStrike">
              <a:solidFill>
                <a:schemeClr val="dk1"/>
              </a:solidFill>
              <a:latin typeface="Calibri"/>
              <a:ea typeface="Calibri"/>
              <a:cs typeface="Calibri"/>
              <a:sym typeface="Calibri"/>
            </a:endParaRPr>
          </a:p>
          <a:p>
            <a:pPr indent="-171450" lvl="0" marL="177800" marR="0" rtl="0" algn="l">
              <a:lnSpc>
                <a:spcPct val="70000"/>
              </a:lnSpc>
              <a:spcBef>
                <a:spcPts val="800"/>
              </a:spcBef>
              <a:spcAft>
                <a:spcPts val="0"/>
              </a:spcAft>
              <a:buClr>
                <a:schemeClr val="dk1"/>
              </a:buClr>
              <a:buSzPts val="1900"/>
              <a:buFont typeface="Arial"/>
              <a:buChar char="•"/>
            </a:pPr>
            <a:r>
              <a:rPr b="1" i="0" lang="en-GB" sz="1900" u="none" cap="small" strike="noStrike">
                <a:solidFill>
                  <a:schemeClr val="dk1"/>
                </a:solidFill>
                <a:latin typeface="Calibri"/>
                <a:ea typeface="Calibri"/>
                <a:cs typeface="Calibri"/>
                <a:sym typeface="Calibri"/>
              </a:rPr>
              <a:t>Data Science: </a:t>
            </a:r>
            <a:r>
              <a:rPr b="0" i="0" lang="en-GB" sz="1900" u="none" cap="small" strike="noStrike">
                <a:solidFill>
                  <a:schemeClr val="dk1"/>
                </a:solidFill>
                <a:latin typeface="Calibri"/>
                <a:ea typeface="Calibri"/>
                <a:cs typeface="Calibri"/>
                <a:sym typeface="Calibri"/>
              </a:rPr>
              <a:t>the analysis of data creation. May involve machine learning, algorithm design, computer science, modeling, statistics, analytics, math, artificial intelligence and business strategy.</a:t>
            </a:r>
            <a:endParaRPr sz="1100"/>
          </a:p>
          <a:p>
            <a:pPr indent="0" lvl="0" marL="0" marR="0" rtl="0" algn="l">
              <a:lnSpc>
                <a:spcPct val="70000"/>
              </a:lnSpc>
              <a:spcBef>
                <a:spcPts val="800"/>
              </a:spcBef>
              <a:spcAft>
                <a:spcPts val="0"/>
              </a:spcAft>
              <a:buClr>
                <a:schemeClr val="dk1"/>
              </a:buClr>
              <a:buSzPts val="1900"/>
              <a:buFont typeface="Arial"/>
              <a:buNone/>
            </a:pPr>
            <a:r>
              <a:t/>
            </a:r>
            <a:endParaRPr b="0" i="0" sz="1900" u="none" cap="small" strike="noStrike">
              <a:solidFill>
                <a:schemeClr val="dk1"/>
              </a:solidFill>
              <a:latin typeface="Calibri"/>
              <a:ea typeface="Calibri"/>
              <a:cs typeface="Calibri"/>
              <a:sym typeface="Calibri"/>
            </a:endParaRPr>
          </a:p>
          <a:p>
            <a:pPr indent="-171450" lvl="0" marL="177800" marR="0" rtl="0" algn="l">
              <a:lnSpc>
                <a:spcPct val="70000"/>
              </a:lnSpc>
              <a:spcBef>
                <a:spcPts val="800"/>
              </a:spcBef>
              <a:spcAft>
                <a:spcPts val="0"/>
              </a:spcAft>
              <a:buClr>
                <a:schemeClr val="dk1"/>
              </a:buClr>
              <a:buSzPts val="1900"/>
              <a:buFont typeface="Arial"/>
              <a:buChar char="•"/>
            </a:pPr>
            <a:r>
              <a:rPr b="1" i="0" lang="en-GB" sz="1900" u="none" cap="small" strike="noStrike">
                <a:solidFill>
                  <a:schemeClr val="dk1"/>
                </a:solidFill>
                <a:latin typeface="Calibri"/>
                <a:ea typeface="Calibri"/>
                <a:cs typeface="Calibri"/>
                <a:sym typeface="Calibri"/>
              </a:rPr>
              <a:t>Big Data: </a:t>
            </a:r>
            <a:r>
              <a:rPr b="0" i="0" lang="en-GB" sz="1900" u="none" cap="small" strike="noStrike">
                <a:solidFill>
                  <a:schemeClr val="dk1"/>
                </a:solidFill>
                <a:latin typeface="Calibri"/>
                <a:ea typeface="Calibri"/>
                <a:cs typeface="Calibri"/>
                <a:sym typeface="Calibri"/>
              </a:rPr>
              <a:t>the collection, storage, analysis and distribution/access of large data sets. Usually includes data sets with sizes beyond the ability of standard software tools to capture, curate, manage, and process the data within a tolerable elapsed time. </a:t>
            </a:r>
            <a:endParaRPr sz="1100"/>
          </a:p>
          <a:p>
            <a:pPr indent="0" lvl="0" marL="0" marR="0" rtl="0" algn="l">
              <a:lnSpc>
                <a:spcPct val="70000"/>
              </a:lnSpc>
              <a:spcBef>
                <a:spcPts val="800"/>
              </a:spcBef>
              <a:spcAft>
                <a:spcPts val="0"/>
              </a:spcAft>
              <a:buClr>
                <a:schemeClr val="dk1"/>
              </a:buClr>
              <a:buSzPts val="1900"/>
              <a:buFont typeface="Arial"/>
              <a:buNone/>
            </a:pPr>
            <a:r>
              <a:t/>
            </a:r>
            <a:endParaRPr b="0" i="0" sz="1900" u="none" cap="small"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